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79" r:id="rId9"/>
    <p:sldId id="264" r:id="rId10"/>
    <p:sldId id="265" r:id="rId11"/>
    <p:sldId id="266" r:id="rId12"/>
    <p:sldId id="282" r:id="rId13"/>
    <p:sldId id="267" r:id="rId14"/>
    <p:sldId id="268" r:id="rId15"/>
    <p:sldId id="271" r:id="rId16"/>
    <p:sldId id="280" r:id="rId17"/>
    <p:sldId id="273" r:id="rId18"/>
    <p:sldId id="286" r:id="rId19"/>
    <p:sldId id="274" r:id="rId20"/>
    <p:sldId id="275" r:id="rId21"/>
    <p:sldId id="281" r:id="rId22"/>
    <p:sldId id="269" r:id="rId23"/>
    <p:sldId id="270" r:id="rId24"/>
    <p:sldId id="277" r:id="rId25"/>
    <p:sldId id="283" r:id="rId26"/>
    <p:sldId id="284" r:id="rId27"/>
    <p:sldId id="278" r:id="rId28"/>
    <p:sldId id="276" r:id="rId29"/>
    <p:sldId id="285" r:id="rId30"/>
  </p:sldIdLst>
  <p:sldSz cx="9904413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58" y="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24F3C-5B21-41A9-BFF1-5AF59A66CAB9}" type="datetimeFigureOut">
              <a:rPr lang="ko-KR" altLang="en-US" smtClean="0"/>
              <a:pPr/>
              <a:t>2016-09-22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FADBB-408E-4D0C-A171-E1FCD93DD3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577EE-BC32-4F1D-B893-A915651E4BF7}" type="datetimeFigureOut">
              <a:rPr lang="ko-KR" altLang="en-US" smtClean="0"/>
              <a:pPr/>
              <a:t>2016-09-22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16551-FB74-4B10-83B7-1087CFD0BD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5963" y="746125"/>
            <a:ext cx="5372100" cy="3721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5953"/>
            <a:ext cx="4984750" cy="4463794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752" tIns="46376" rIns="92752" bIns="46376"/>
          <a:lstStyle/>
          <a:p>
            <a:pPr defTabSz="928688">
              <a:spcBef>
                <a:spcPct val="0"/>
              </a:spcBef>
            </a:pPr>
            <a:endParaRPr lang="ko-KR" altLang="en-US" sz="2400" dirty="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6551-FB74-4B10-83B7-1087CFD0BD1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831" y="2130426"/>
            <a:ext cx="8418751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662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221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350" y="273051"/>
            <a:ext cx="55368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221" y="1435101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79091" y="274639"/>
            <a:ext cx="2412482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489" y="274639"/>
            <a:ext cx="707752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80" y="4406901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80" y="2906713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221" y="1600201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4743" y="1600201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221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221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305" y="1535113"/>
            <a:ext cx="43778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305" y="2174875"/>
            <a:ext cx="43778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7976542" y="6165304"/>
          <a:ext cx="1517650" cy="465137"/>
        </p:xfrm>
        <a:graphic>
          <a:graphicData uri="http://schemas.openxmlformats.org/presentationml/2006/ole">
            <p:oleObj spid="_x0000_s1026" name="Photo Editor 사진" r:id="rId3" imgW="3323810" imgH="1019048" progId="">
              <p:embed/>
            </p:oleObj>
          </a:graphicData>
        </a:graphic>
      </p:graphicFrame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221" y="1600201"/>
            <a:ext cx="8913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221" y="6356351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008" y="6356351"/>
            <a:ext cx="3136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8163" y="6356351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2439-2C0C-4933-90CC-69CB62686A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61" r:id="rId7"/>
    <p:sldLayoutId id="2147483660" r:id="rId8"/>
    <p:sldLayoutId id="2147483654" r:id="rId9"/>
    <p:sldLayoutId id="2147483656" r:id="rId10"/>
    <p:sldLayoutId id="2147483657" r:id="rId11"/>
    <p:sldLayoutId id="2147483658" r:id="rId12"/>
    <p:sldLayoutId id="2147483659" r:id="rId13"/>
  </p:sldLayoutIdLst>
  <p:transition>
    <p:wipe/>
  </p:transition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9758" y="3068960"/>
            <a:ext cx="8064500" cy="1296144"/>
          </a:xfrm>
        </p:spPr>
        <p:txBody>
          <a:bodyPr anchor="ctr">
            <a:noAutofit/>
          </a:bodyPr>
          <a:lstStyle/>
          <a:p>
            <a:pPr algn="l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altLang="ko-KR" sz="2400" b="0" dirty="0" smtClean="0">
                <a:solidFill>
                  <a:srgbClr val="C00000"/>
                </a:solidFill>
                <a:latin typeface="Arial" charset="0"/>
                <a:ea typeface="HY견고딕" pitchFamily="18" charset="-127"/>
                <a:cs typeface="Arial" charset="0"/>
              </a:rPr>
              <a:t>The Uncertainty in the Critical Flow Functions Calculated with AGA8-92DC and GERG-2008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9758" y="4725144"/>
            <a:ext cx="4913312" cy="1600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latinLnBrk="0" hangingPunct="0">
              <a:lnSpc>
                <a:spcPct val="10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Arial" charset="0"/>
                <a:cs typeface="Arial" charset="0"/>
              </a:rPr>
              <a:t>Korea 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Gas Corporation </a:t>
            </a:r>
            <a:r>
              <a:rPr lang="en-US" altLang="ko-KR" sz="2000" dirty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KOGAS)</a:t>
            </a:r>
            <a:endParaRPr lang="en-US" altLang="ko-KR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0" latinLnBrk="0" hangingPunct="0">
              <a:lnSpc>
                <a:spcPct val="100000"/>
              </a:lnSpc>
              <a:spcBef>
                <a:spcPct val="30000"/>
              </a:spcBef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KOGAS Research Institute</a:t>
            </a:r>
            <a:endParaRPr lang="en-US" altLang="ko-KR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0" latinLnBrk="0" hangingPunct="0">
              <a:lnSpc>
                <a:spcPct val="100000"/>
              </a:lnSpc>
              <a:spcBef>
                <a:spcPct val="30000"/>
              </a:spcBef>
            </a:pPr>
            <a:r>
              <a:rPr lang="en-US" altLang="ko-KR" sz="2000" dirty="0">
                <a:solidFill>
                  <a:schemeClr val="tx1"/>
                </a:solidFill>
                <a:latin typeface="Arial" charset="0"/>
                <a:cs typeface="Arial" charset="0"/>
              </a:rPr>
              <a:t>Ha, 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Young-cheol</a:t>
            </a:r>
          </a:p>
          <a:p>
            <a:pPr algn="l" eaLnBrk="0" latinLnBrk="0" hangingPunct="0">
              <a:lnSpc>
                <a:spcPct val="100000"/>
              </a:lnSpc>
              <a:spcBef>
                <a:spcPct val="30000"/>
              </a:spcBef>
            </a:pPr>
            <a:r>
              <a:rPr lang="en-US" altLang="ko-KR" sz="2000" dirty="0" err="1" smtClean="0">
                <a:latin typeface="Arial" charset="0"/>
                <a:cs typeface="Arial" charset="0"/>
              </a:rPr>
              <a:t>fractals@kogas.or.kr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50" y="836712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modified Helmholtz free energy (1)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03734" y="1628800"/>
            <a:ext cx="8424936" cy="174406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In order to identify the influence of the uncertainty in compression-factor on CFF, the form of Helmholtz free energy for each EOS should be modified to have a deviation corresponding to a deviation (i.e., uncertainty) in compression-factor under each flow condition.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Before doing this, a type of each EOS will be changed as follows: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798" y="3861048"/>
            <a:ext cx="6480720" cy="45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775742" y="4509120"/>
            <a:ext cx="8424936" cy="200054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    where    represents the virtual deviation in reduced density (</a:t>
            </a:r>
            <a:r>
              <a:rPr lang="en-US" altLang="ko-KR" b="1" i="1" dirty="0" smtClean="0">
                <a:latin typeface="Arial" charset="0"/>
                <a:sym typeface="Symbol"/>
              </a:rPr>
              <a:t></a:t>
            </a:r>
            <a:r>
              <a:rPr lang="en-US" altLang="ko-KR" b="1" dirty="0" smtClean="0">
                <a:latin typeface="Arial" charset="0"/>
              </a:rPr>
              <a:t> </a:t>
            </a:r>
            <a:r>
              <a:rPr lang="en-US" altLang="ko-KR" dirty="0" smtClean="0">
                <a:latin typeface="Arial" charset="0"/>
              </a:rPr>
              <a:t>) corresponding to a deviation in compression-factor </a:t>
            </a:r>
            <a:r>
              <a:rPr lang="en-US" altLang="ko-KR" i="1" dirty="0" smtClean="0">
                <a:latin typeface="Arial" charset="0"/>
              </a:rPr>
              <a:t>Z</a:t>
            </a:r>
            <a:r>
              <a:rPr lang="en-US" altLang="ko-KR" dirty="0" smtClean="0">
                <a:latin typeface="Arial" charset="0"/>
              </a:rPr>
              <a:t>.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                 </a:t>
            </a:r>
            <a:r>
              <a:rPr lang="en-US" altLang="ko-KR" dirty="0" smtClean="0">
                <a:latin typeface="Arial" charset="0"/>
                <a:sym typeface="Wingdings" pitchFamily="2" charset="2"/>
              </a:rPr>
              <a:t> 0   as </a:t>
            </a:r>
            <a:r>
              <a:rPr lang="en-US" altLang="ko-KR" b="1" i="1" dirty="0" smtClean="0">
                <a:latin typeface="Arial" charset="0"/>
                <a:sym typeface="Symbol"/>
              </a:rPr>
              <a:t> </a:t>
            </a:r>
            <a:r>
              <a:rPr lang="en-US" altLang="ko-KR" b="1" dirty="0" smtClean="0">
                <a:latin typeface="Arial" charset="0"/>
                <a:sym typeface="Wingdings" pitchFamily="2" charset="2"/>
              </a:rPr>
              <a:t> </a:t>
            </a:r>
            <a:r>
              <a:rPr lang="en-US" altLang="ko-KR" dirty="0" smtClean="0">
                <a:latin typeface="Arial" charset="0"/>
                <a:sym typeface="Wingdings" pitchFamily="2" charset="2"/>
              </a:rPr>
              <a:t>0</a:t>
            </a:r>
            <a:r>
              <a:rPr lang="en-US" altLang="ko-KR" b="1" dirty="0" smtClean="0">
                <a:latin typeface="Arial" charset="0"/>
                <a:sym typeface="Wingdings" pitchFamily="2" charset="2"/>
              </a:rPr>
              <a:t>, 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b="1" dirty="0" smtClean="0">
                <a:latin typeface="Arial" charset="0"/>
                <a:sym typeface="Wingdings" pitchFamily="2" charset="2"/>
              </a:rPr>
              <a:t>                                 </a:t>
            </a:r>
            <a:r>
              <a:rPr lang="en-US" altLang="ko-KR" dirty="0" smtClean="0">
                <a:latin typeface="Arial" charset="0"/>
                <a:sym typeface="Wingdings" pitchFamily="2" charset="2"/>
              </a:rPr>
              <a:t>except near </a:t>
            </a:r>
            <a:r>
              <a:rPr lang="en-US" altLang="ko-KR" i="1" dirty="0" smtClean="0">
                <a:latin typeface="Arial" charset="0"/>
                <a:sym typeface="Symbol"/>
              </a:rPr>
              <a:t>  </a:t>
            </a:r>
            <a:r>
              <a:rPr lang="en-US" altLang="ko-KR" dirty="0" smtClean="0">
                <a:latin typeface="Arial" charset="0"/>
                <a:sym typeface="Symbol"/>
              </a:rPr>
              <a:t>= 0</a:t>
            </a:r>
            <a:endParaRPr lang="en-US" altLang="ko-KR" dirty="0" smtClean="0">
              <a:latin typeface="Arial" charset="0"/>
            </a:endParaRP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   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3854" y="4581128"/>
            <a:ext cx="144016" cy="25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9838" y="5301208"/>
            <a:ext cx="144016" cy="25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7830" y="5733256"/>
            <a:ext cx="1224136" cy="2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타원 16"/>
          <p:cNvSpPr/>
          <p:nvPr/>
        </p:nvSpPr>
        <p:spPr>
          <a:xfrm>
            <a:off x="2143894" y="3933056"/>
            <a:ext cx="216024" cy="2880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>
            <a:endCxn id="20" idx="1"/>
          </p:cNvCxnSpPr>
          <p:nvPr/>
        </p:nvCxnSpPr>
        <p:spPr>
          <a:xfrm flipV="1">
            <a:off x="2287910" y="3613666"/>
            <a:ext cx="504056" cy="31939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1966" y="34290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Helmholtz free energy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 flipH="1" flipV="1">
            <a:off x="1279798" y="3717032"/>
            <a:ext cx="720080" cy="288032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02" y="335699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reduced density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>
            <a:off x="2431926" y="4180438"/>
            <a:ext cx="432048" cy="256674"/>
          </a:xfrm>
          <a:prstGeom prst="straightConnector1">
            <a:avLst/>
          </a:prstGeom>
          <a:ln w="15875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63974" y="42210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derivative with respect to </a:t>
            </a:r>
            <a:r>
              <a:rPr lang="en-US" altLang="ko-KR" b="1" i="1" dirty="0" smtClean="0">
                <a:solidFill>
                  <a:srgbClr val="316395"/>
                </a:solidFill>
                <a:latin typeface="Arial" charset="0"/>
                <a:sym typeface="Symbol"/>
              </a:rPr>
              <a:t></a:t>
            </a:r>
            <a:r>
              <a:rPr lang="en-US" altLang="ko-KR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 flipH="1">
            <a:off x="2647950" y="4005064"/>
            <a:ext cx="144016" cy="21602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>
            <a:off x="5096222" y="4005064"/>
            <a:ext cx="144016" cy="21602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7040438" y="4005064"/>
            <a:ext cx="144016" cy="21602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4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758" y="1124744"/>
            <a:ext cx="8136904" cy="506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50" y="620688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modified Helmholtz free energy (2)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4880198" y="2060848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423814" y="2492896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2719958" y="2636912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4952206" y="2636912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5816302" y="2564904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4448150" y="4365104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2647950" y="5013176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4952206" y="5085184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6176342" y="5013176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3440038" y="5661248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5816302" y="5661248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7256462" y="5589240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8408590" y="5589240"/>
            <a:ext cx="216024" cy="216024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991766" y="1124744"/>
            <a:ext cx="33843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For the AGA8-92DC EOS: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1766" y="3212976"/>
            <a:ext cx="3600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For the GERG-2008 EOS: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00278" y="292494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key to analyzing the </a:t>
            </a:r>
          </a:p>
          <a:p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uncertainty in CFF</a:t>
            </a:r>
            <a:endParaRPr lang="ko-KR" altLang="en-US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04664"/>
            <a:ext cx="8712968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test gases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775742" y="1179847"/>
          <a:ext cx="8568952" cy="4391033"/>
        </p:xfrm>
        <a:graphic>
          <a:graphicData uri="http://schemas.openxmlformats.org/drawingml/2006/table">
            <a:tbl>
              <a:tblPr/>
              <a:tblGrid>
                <a:gridCol w="1656184"/>
                <a:gridCol w="576064"/>
                <a:gridCol w="504056"/>
                <a:gridCol w="576064"/>
                <a:gridCol w="504056"/>
                <a:gridCol w="936104"/>
                <a:gridCol w="432048"/>
                <a:gridCol w="1152128"/>
                <a:gridCol w="504056"/>
                <a:gridCol w="576064"/>
                <a:gridCol w="504056"/>
                <a:gridCol w="648072"/>
              </a:tblGrid>
              <a:tr h="0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703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Component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Component mole percent for indicated gas (mol %)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47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AI-N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Gas B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BI-N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BI-C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Gas D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EI-1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FI-C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Gas GI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Gas HI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Methane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Ethane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Propane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i</a:t>
                      </a: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-Butane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n</a:t>
                      </a: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-Butane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i</a:t>
                      </a: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-Pentane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n</a:t>
                      </a: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-Pentane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n</a:t>
                      </a: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-Hexane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Nitrogen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맑은 고딕"/>
                          <a:cs typeface="Times New Roman"/>
                        </a:rPr>
                        <a:t>Carbon dioxide</a:t>
                      </a:r>
                      <a:endParaRPr lang="ko-KR" sz="1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90.2186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4.8871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1.3510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0.2383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0.2859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0.0191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3.0000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93.9710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3.9730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1.2833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0.2685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0.2960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0.0151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0.1931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84.6625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7.0376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2.2731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0.4756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0.5243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0.0268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5.0000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91.4401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4.8063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1.5524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0.3248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0.3581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0.0183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1.5000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93.070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4.490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1.530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0.330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0.360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0.020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0.200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92.1888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4.9858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1.7948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0.3931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0.4202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0.0186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0.1987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85.9063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8.4919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2.3015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0.3486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0.3506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0.0509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0.0480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1.0068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1.4954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88.5632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5.6618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2.3727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0.3594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0.3614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0.0525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0.0495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1.0379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1.5416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87.9769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6.6775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2.6292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0.5808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0.6111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0.0246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1.5000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96.5222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1.8186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0.4596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0.0977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0.1007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0.0473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0.0324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0.0664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0.2595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0.5956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90.6724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4.5279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0.8280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0.1037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0.1563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0.0321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0.0443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0.0393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3.1284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0.4676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Calorific value</a:t>
                      </a:r>
                      <a:endParaRPr lang="ko-KR" sz="16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(MJ/(</a:t>
                      </a:r>
                      <a:r>
                        <a:rPr lang="en-AU" sz="16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n</a:t>
                      </a:r>
                      <a:r>
                        <a:rPr lang="en-AU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)m</a:t>
                      </a:r>
                      <a:r>
                        <a:rPr lang="en-AU" sz="1600" kern="100" baseline="30000" dirty="0">
                          <a:latin typeface="Times New Roman"/>
                          <a:ea typeface="맑은 고딕"/>
                          <a:cs typeface="Times New Roman"/>
                        </a:rPr>
                        <a:t>3</a:t>
                      </a:r>
                      <a:r>
                        <a:rPr lang="en-AU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)</a:t>
                      </a:r>
                      <a:endParaRPr lang="ko-KR" sz="16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41.51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42.35</a:t>
                      </a:r>
                      <a:endParaRPr lang="ko-KR" sz="8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42.35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42.36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42.77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43.19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43.63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42.81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44.03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>
                          <a:latin typeface="Times New Roman"/>
                          <a:ea typeface="맑은 고딕"/>
                          <a:cs typeface="Times New Roman"/>
                        </a:rPr>
                        <a:t>40.79</a:t>
                      </a:r>
                      <a:endParaRPr lang="ko-KR" sz="10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kern="100" dirty="0">
                          <a:latin typeface="Times New Roman"/>
                          <a:ea typeface="맑은 고딕"/>
                          <a:cs typeface="Times New Roman"/>
                        </a:rPr>
                        <a:t>40.75</a:t>
                      </a: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04664"/>
            <a:ext cx="8712968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relative sensitivity coefficient (RSC) of CFF with respect to compression factor (1)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343694" y="1052736"/>
          <a:ext cx="9217024" cy="5541570"/>
        </p:xfrm>
        <a:graphic>
          <a:graphicData uri="http://schemas.openxmlformats.org/drawingml/2006/table">
            <a:tbl>
              <a:tblPr/>
              <a:tblGrid>
                <a:gridCol w="2064310"/>
                <a:gridCol w="1240164"/>
                <a:gridCol w="1104002"/>
                <a:gridCol w="1203889"/>
                <a:gridCol w="1203889"/>
                <a:gridCol w="1200385"/>
                <a:gridCol w="1200385"/>
              </a:tblGrid>
              <a:tr h="290483">
                <a:tc gridSpan="7">
                  <a:txBody>
                    <a:bodyPr/>
                    <a:lstStyle/>
                    <a:p>
                      <a:pPr indent="-43307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rowSpan="3">
                  <a:txBody>
                    <a:bodyPr/>
                    <a:lstStyle/>
                    <a:p>
                      <a:pPr marL="5080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EOS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US" sz="1800" kern="100" baseline="-25000" dirty="0">
                          <a:latin typeface="Arial" pitchFamily="34" charset="0"/>
                          <a:cs typeface="Arial" pitchFamily="34" charset="0"/>
                        </a:rPr>
                        <a:t>o 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= 288 K/293K/300 K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 err="1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 dirty="0" err="1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 = 1 </a:t>
                      </a:r>
                      <a:r>
                        <a:rPr lang="en-US" sz="1800" kern="100" dirty="0" err="1">
                          <a:latin typeface="Arial" pitchFamily="34" charset="0"/>
                          <a:cs typeface="Arial" pitchFamily="34" charset="0"/>
                        </a:rPr>
                        <a:t>MPa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 err="1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 dirty="0" err="1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  = 5 </a:t>
                      </a:r>
                      <a:r>
                        <a:rPr lang="en-US" sz="1800" kern="100" dirty="0" err="1">
                          <a:latin typeface="Arial" pitchFamily="34" charset="0"/>
                          <a:cs typeface="Arial" pitchFamily="34" charset="0"/>
                        </a:rPr>
                        <a:t>MPa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>
                          <a:latin typeface="Arial" pitchFamily="34" charset="0"/>
                          <a:cs typeface="Arial" pitchFamily="34" charset="0"/>
                        </a:rPr>
                        <a:t>  = 8 MPa</a:t>
                      </a:r>
                      <a:endParaRPr lang="ko-KR" sz="1800" kern="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AGA8-DC92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0.674 903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0.674 137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0.673 095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0.674 044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0.673 201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0.672 061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0.713 264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0.709 934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0.705 692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0.717 320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0.713 454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0.708 577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0.749 842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0.743 333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0.735 307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>
                          <a:latin typeface="Arial" pitchFamily="34" charset="0"/>
                          <a:cs typeface="Arial" pitchFamily="34" charset="0"/>
                        </a:rPr>
                        <a:t>0.760 487</a:t>
                      </a:r>
                      <a:endParaRPr lang="ko-KR" sz="1600" kern="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>
                          <a:latin typeface="Arial" pitchFamily="34" charset="0"/>
                          <a:cs typeface="Arial" pitchFamily="34" charset="0"/>
                        </a:rPr>
                        <a:t>0.752 559</a:t>
                      </a:r>
                      <a:endParaRPr lang="ko-KR" sz="1600" kern="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>
                          <a:latin typeface="Arial" pitchFamily="34" charset="0"/>
                          <a:cs typeface="Arial" pitchFamily="34" charset="0"/>
                        </a:rPr>
                        <a:t>0.742 932</a:t>
                      </a:r>
                      <a:endParaRPr lang="ko-KR" sz="1600" kern="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GERG-2008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0.674 873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0.674 115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0.673 083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0.673 972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0.673 143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0.672 018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0.713 112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0.709 826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0.705 629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0.717 003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0.713 219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0.708 422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0.749 555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0.743 114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0.735 209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0.759 838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0.752 121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0.742 688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7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(b)  The  relative sensitivity  coefficient with respect to  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AGA8-DC92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-0.16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-0.16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-0.23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-0.22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-0.21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GERG-2008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-0.16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-0.16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-0.21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7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(c)   The  relative sensitivity  coefficient  with respect to  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AGA8-DC92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+0.25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+0.25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+0.39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+0.38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>
                          <a:latin typeface="Times New Roman"/>
                          <a:cs typeface="Times New Roman"/>
                        </a:rPr>
                        <a:t>GERG-2008</a:t>
                      </a:r>
                      <a:endParaRPr lang="ko-KR" sz="1200" kern="10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+0.25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+0.25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+0.24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+0.33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+0.31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+0.39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+0.37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+0.42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+0.40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800" kern="100" dirty="0">
                          <a:latin typeface="Times New Roman"/>
                          <a:cs typeface="Times New Roman"/>
                        </a:rPr>
                        <a:t>+0.38</a:t>
                      </a: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kern="100" dirty="0">
                        <a:latin typeface="Times New Roman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04664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relative sensitivity coefficient (RSC) of CFF with respect to compression factor (2)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343694" y="1052736"/>
          <a:ext cx="9217024" cy="5568660"/>
        </p:xfrm>
        <a:graphic>
          <a:graphicData uri="http://schemas.openxmlformats.org/drawingml/2006/table">
            <a:tbl>
              <a:tblPr/>
              <a:tblGrid>
                <a:gridCol w="2064310"/>
                <a:gridCol w="1240164"/>
                <a:gridCol w="1104002"/>
                <a:gridCol w="1203889"/>
                <a:gridCol w="1203889"/>
                <a:gridCol w="1200385"/>
                <a:gridCol w="1200385"/>
              </a:tblGrid>
              <a:tr h="290483">
                <a:tc gridSpan="7">
                  <a:txBody>
                    <a:bodyPr/>
                    <a:lstStyle/>
                    <a:p>
                      <a:pPr indent="-43307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ko-KR" sz="1200" kern="100" dirty="0">
                        <a:latin typeface="바탕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rowSpan="3">
                  <a:txBody>
                    <a:bodyPr/>
                    <a:lstStyle/>
                    <a:p>
                      <a:pPr marL="5080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EOS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US" sz="1800" kern="100" baseline="-25000" dirty="0">
                          <a:latin typeface="Arial" pitchFamily="34" charset="0"/>
                          <a:cs typeface="Arial" pitchFamily="34" charset="0"/>
                        </a:rPr>
                        <a:t>o 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= 288 K/293K/300 K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 err="1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 dirty="0" err="1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 = 1 </a:t>
                      </a:r>
                      <a:r>
                        <a:rPr lang="en-US" sz="1800" kern="100" dirty="0" err="1">
                          <a:latin typeface="Arial" pitchFamily="34" charset="0"/>
                          <a:cs typeface="Arial" pitchFamily="34" charset="0"/>
                        </a:rPr>
                        <a:t>MPa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 dirty="0" err="1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 dirty="0" err="1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  = 5 </a:t>
                      </a:r>
                      <a:r>
                        <a:rPr lang="en-US" sz="1800" kern="100" dirty="0" err="1">
                          <a:latin typeface="Arial" pitchFamily="34" charset="0"/>
                          <a:cs typeface="Arial" pitchFamily="34" charset="0"/>
                        </a:rPr>
                        <a:t>MPa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i="1" kern="10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800" kern="100" baseline="-2500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800" kern="100">
                          <a:latin typeface="Arial" pitchFamily="34" charset="0"/>
                          <a:cs typeface="Arial" pitchFamily="34" charset="0"/>
                        </a:rPr>
                        <a:t>  = 8 MPa</a:t>
                      </a:r>
                      <a:endParaRPr lang="ko-KR" sz="1800" kern="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C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Gas EI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7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 smtClean="0">
                          <a:latin typeface="Arial" pitchFamily="34" charset="0"/>
                          <a:cs typeface="Arial" pitchFamily="34" charset="0"/>
                        </a:rPr>
                        <a:t>(a)  </a:t>
                      </a: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The  relative sensitivity </a:t>
                      </a:r>
                      <a:r>
                        <a:rPr lang="en-US" sz="1600" kern="100" dirty="0" smtClean="0">
                          <a:latin typeface="Arial" pitchFamily="34" charset="0"/>
                          <a:cs typeface="Arial" pitchFamily="34" charset="0"/>
                        </a:rPr>
                        <a:t>coefficient </a:t>
                      </a:r>
                      <a:r>
                        <a:rPr lang="en-US" sz="1800" kern="1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b="1" kern="100" dirty="0" smtClean="0">
                          <a:latin typeface="Arial" pitchFamily="34" charset="0"/>
                          <a:cs typeface="Arial" pitchFamily="34" charset="0"/>
                        </a:rPr>
                        <a:t>RSC</a:t>
                      </a:r>
                      <a:r>
                        <a:rPr lang="en-US" sz="1800" kern="10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with respect to  </a:t>
                      </a:r>
                      <a:r>
                        <a:rPr lang="en-US" altLang="ko-KR" sz="2000" b="1" i="1" kern="100" dirty="0" err="1" smtClean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en-US" altLang="ko-KR" sz="2000" b="1" kern="100" baseline="-25000" dirty="0" err="1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altLang="ko-KR" sz="2000" b="1" kern="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sz="1600" b="1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AGA8-DC92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-0.16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-0.16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GERG-2008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-0.16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-0.16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-0.21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7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 smtClean="0">
                          <a:latin typeface="Arial" pitchFamily="34" charset="0"/>
                          <a:cs typeface="Arial" pitchFamily="34" charset="0"/>
                        </a:rPr>
                        <a:t>(b)   </a:t>
                      </a: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The  relative sensitivity  coefficient </a:t>
                      </a:r>
                      <a:r>
                        <a:rPr lang="en-US" altLang="ko-KR" sz="1600" kern="1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altLang="ko-KR" sz="2000" b="1" kern="100" dirty="0" smtClean="0">
                          <a:latin typeface="Arial" pitchFamily="34" charset="0"/>
                          <a:cs typeface="Arial" pitchFamily="34" charset="0"/>
                        </a:rPr>
                        <a:t>RSC</a:t>
                      </a:r>
                      <a:r>
                        <a:rPr lang="en-US" altLang="ko-KR" sz="1600" kern="100" dirty="0" smtClean="0">
                          <a:latin typeface="Arial" pitchFamily="34" charset="0"/>
                          <a:cs typeface="Arial" pitchFamily="34" charset="0"/>
                        </a:rPr>
                        <a:t>)  </a:t>
                      </a:r>
                      <a:r>
                        <a:rPr lang="en-US" sz="1600" kern="100" dirty="0" smtClean="0">
                          <a:latin typeface="Arial" pitchFamily="34" charset="0"/>
                          <a:cs typeface="Arial" pitchFamily="34" charset="0"/>
                        </a:rPr>
                        <a:t>with </a:t>
                      </a: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respect to </a:t>
                      </a:r>
                      <a:r>
                        <a:rPr lang="en-US" sz="2000" b="1" i="1" kern="100" dirty="0" err="1" smtClean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en-US" sz="2000" b="1" kern="100" baseline="-25000" dirty="0" err="1" smtClean="0">
                          <a:latin typeface="Arial" pitchFamily="34" charset="0"/>
                          <a:cs typeface="Arial" pitchFamily="34" charset="0"/>
                        </a:rPr>
                        <a:t>nt</a:t>
                      </a:r>
                      <a:r>
                        <a:rPr lang="en-US" sz="2000" b="1" kern="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kern="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 dirty="0">
                          <a:latin typeface="Arial" pitchFamily="34" charset="0"/>
                          <a:cs typeface="Arial" pitchFamily="34" charset="0"/>
                        </a:rPr>
                        <a:t>AGA8-DC92</a:t>
                      </a:r>
                      <a:endParaRPr lang="ko-KR" sz="16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+0.25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+0.25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+0.39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+0.38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600" kern="100">
                          <a:latin typeface="Arial" pitchFamily="34" charset="0"/>
                          <a:cs typeface="Arial" pitchFamily="34" charset="0"/>
                        </a:rPr>
                        <a:t>GERG-2008</a:t>
                      </a:r>
                      <a:endParaRPr lang="ko-KR" sz="1600" kern="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+0.25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+0.25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+0.24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+0.33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760730" algn="r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+0.31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+0.39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+0.37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+0.42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+0.40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kern="100" dirty="0">
                          <a:latin typeface="Arial" pitchFamily="34" charset="0"/>
                          <a:cs typeface="Arial" pitchFamily="34" charset="0"/>
                        </a:rPr>
                        <a:t>+0.38</a:t>
                      </a:r>
                      <a:endParaRPr lang="ko-KR" sz="1800" kern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kern="100" dirty="0">
                        <a:latin typeface="Times New Roman"/>
                        <a:cs typeface="Times New Roman"/>
                      </a:endParaRPr>
                    </a:p>
                  </a:txBody>
                  <a:tcPr marL="64770" marR="64770" marT="17780" marB="17780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620688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a model for the uncertainty contribution from each Z factor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1" name="개체 30"/>
          <p:cNvGraphicFramePr>
            <a:graphicFrameLocks noChangeAspect="1"/>
          </p:cNvGraphicFramePr>
          <p:nvPr/>
        </p:nvGraphicFramePr>
        <p:xfrm>
          <a:off x="1351806" y="2492896"/>
          <a:ext cx="6120680" cy="533299"/>
        </p:xfrm>
        <a:graphic>
          <a:graphicData uri="http://schemas.openxmlformats.org/presentationml/2006/ole">
            <p:oleObj spid="_x0000_s56326" name="수식" r:id="rId4" imgW="2768400" imgH="241200" progId="Equation.3">
              <p:embed/>
            </p:oleObj>
          </a:graphicData>
        </a:graphic>
      </p:graphicFrame>
      <p:graphicFrame>
        <p:nvGraphicFramePr>
          <p:cNvPr id="32" name="개체 31"/>
          <p:cNvGraphicFramePr>
            <a:graphicFrameLocks noChangeAspect="1"/>
          </p:cNvGraphicFramePr>
          <p:nvPr/>
        </p:nvGraphicFramePr>
        <p:xfrm>
          <a:off x="1351806" y="4293096"/>
          <a:ext cx="6336704" cy="539822"/>
        </p:xfrm>
        <a:graphic>
          <a:graphicData uri="http://schemas.openxmlformats.org/presentationml/2006/ole">
            <p:oleObj spid="_x0000_s56327" name="수식" r:id="rId5" imgW="2831760" imgH="241200" progId="Equation.3">
              <p:embed/>
            </p:oleObj>
          </a:graphicData>
        </a:graphic>
      </p:graphicFrame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847750" y="1844824"/>
            <a:ext cx="8208912" cy="373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A model for the uncertainty contribution from 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o</a:t>
            </a:r>
            <a:r>
              <a:rPr lang="en-US" altLang="ko-KR" dirty="0" smtClean="0">
                <a:latin typeface="Arial" charset="0"/>
              </a:rPr>
              <a:t> 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47750" y="3501008"/>
            <a:ext cx="8208912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A model for the uncertainty contribution from 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 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4533" y="247374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(1)</a:t>
            </a:r>
            <a:endParaRPr lang="ko-KR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904533" y="42804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(2)</a:t>
            </a:r>
            <a:endParaRPr lang="ko-KR" alt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620688"/>
            <a:ext cx="8640960" cy="792088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RSC of CFF with respect to SoS (1)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31726" y="1556792"/>
            <a:ext cx="4032448" cy="373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Deriving method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32" name="개체 31"/>
          <p:cNvGraphicFramePr>
            <a:graphicFrameLocks noChangeAspect="1"/>
          </p:cNvGraphicFramePr>
          <p:nvPr/>
        </p:nvGraphicFramePr>
        <p:xfrm>
          <a:off x="703734" y="2636912"/>
          <a:ext cx="4601691" cy="873032"/>
        </p:xfrm>
        <a:graphic>
          <a:graphicData uri="http://schemas.openxmlformats.org/presentationml/2006/ole">
            <p:oleObj spid="_x0000_s82951" name="수식" r:id="rId4" imgW="2539800" imgH="482400" progId="Equation.3">
              <p:embed/>
            </p:oleObj>
          </a:graphicData>
        </a:graphic>
      </p:graphicFrame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1567830" y="3429000"/>
            <a:ext cx="1296144" cy="46705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400" b="1" dirty="0" smtClean="0">
                <a:latin typeface="Arial" charset="0"/>
              </a:rPr>
              <a:t>Versus</a:t>
            </a:r>
            <a:r>
              <a:rPr lang="en-US" altLang="ko-KR" sz="2400" dirty="0" smtClean="0">
                <a:latin typeface="Arial" charset="0"/>
              </a:rPr>
              <a:t> </a:t>
            </a:r>
            <a:endParaRPr lang="en-US" altLang="ko-KR" sz="2400" dirty="0">
              <a:latin typeface="Arial" charset="0"/>
            </a:endParaRPr>
          </a:p>
        </p:txBody>
      </p:sp>
      <p:graphicFrame>
        <p:nvGraphicFramePr>
          <p:cNvPr id="37" name="개체 36"/>
          <p:cNvGraphicFramePr>
            <a:graphicFrameLocks noChangeAspect="1"/>
          </p:cNvGraphicFramePr>
          <p:nvPr/>
        </p:nvGraphicFramePr>
        <p:xfrm>
          <a:off x="775742" y="4005064"/>
          <a:ext cx="5175920" cy="1182024"/>
        </p:xfrm>
        <a:graphic>
          <a:graphicData uri="http://schemas.openxmlformats.org/presentationml/2006/ole">
            <p:oleObj spid="_x0000_s82954" name="수식" r:id="rId5" imgW="2323800" imgH="533160" progId="Equation.3">
              <p:embed/>
            </p:oleObj>
          </a:graphicData>
        </a:graphic>
      </p:graphicFrame>
      <p:graphicFrame>
        <p:nvGraphicFramePr>
          <p:cNvPr id="38" name="개체 37"/>
          <p:cNvGraphicFramePr>
            <a:graphicFrameLocks noChangeAspect="1"/>
          </p:cNvGraphicFramePr>
          <p:nvPr/>
        </p:nvGraphicFramePr>
        <p:xfrm>
          <a:off x="4880198" y="1772816"/>
          <a:ext cx="2736304" cy="623181"/>
        </p:xfrm>
        <a:graphic>
          <a:graphicData uri="http://schemas.openxmlformats.org/presentationml/2006/ole">
            <p:oleObj spid="_x0000_s82955" name="수식" r:id="rId6" imgW="2222280" imgH="507960" progId="Equation.3">
              <p:embed/>
            </p:oleObj>
          </a:graphicData>
        </a:graphic>
      </p:graphicFrame>
      <p:grpSp>
        <p:nvGrpSpPr>
          <p:cNvPr id="67" name="그룹 66"/>
          <p:cNvGrpSpPr/>
          <p:nvPr/>
        </p:nvGrpSpPr>
        <p:grpSpPr>
          <a:xfrm>
            <a:off x="3152006" y="2204864"/>
            <a:ext cx="1584176" cy="504056"/>
            <a:chOff x="3368030" y="2276872"/>
            <a:chExt cx="504056" cy="648072"/>
          </a:xfrm>
        </p:grpSpPr>
        <p:cxnSp>
          <p:nvCxnSpPr>
            <p:cNvPr id="48" name="직선 연결선 47"/>
            <p:cNvCxnSpPr/>
            <p:nvPr/>
          </p:nvCxnSpPr>
          <p:spPr>
            <a:xfrm flipV="1">
              <a:off x="3368030" y="2276872"/>
              <a:ext cx="0" cy="648072"/>
            </a:xfrm>
            <a:prstGeom prst="line">
              <a:avLst/>
            </a:prstGeom>
            <a:ln w="19050">
              <a:solidFill>
                <a:srgbClr val="316395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flipH="1">
              <a:off x="3368030" y="2276872"/>
              <a:ext cx="504056" cy="0"/>
            </a:xfrm>
            <a:prstGeom prst="line">
              <a:avLst/>
            </a:prstGeom>
            <a:ln w="19050">
              <a:solidFill>
                <a:srgbClr val="316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5600278" y="2996952"/>
            <a:ext cx="3816424" cy="76944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i="1" dirty="0" smtClean="0">
                <a:latin typeface="Arial" charset="0"/>
              </a:rPr>
              <a:t>Z</a:t>
            </a:r>
            <a:r>
              <a:rPr lang="en-US" altLang="ko-KR" sz="2000" dirty="0" smtClean="0">
                <a:latin typeface="Arial" charset="0"/>
              </a:rPr>
              <a:t>-factor difference correction by using Eq.(1) and (2)</a:t>
            </a:r>
            <a:endParaRPr lang="en-US" altLang="ko-KR" sz="2000" dirty="0">
              <a:latin typeface="Arial" charset="0"/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3440038" y="5157192"/>
            <a:ext cx="1440160" cy="504056"/>
            <a:chOff x="3512046" y="4581128"/>
            <a:chExt cx="864096" cy="504056"/>
          </a:xfrm>
        </p:grpSpPr>
        <p:cxnSp>
          <p:nvCxnSpPr>
            <p:cNvPr id="53" name="직선 연결선 52"/>
            <p:cNvCxnSpPr/>
            <p:nvPr/>
          </p:nvCxnSpPr>
          <p:spPr>
            <a:xfrm>
              <a:off x="3512046" y="4581128"/>
              <a:ext cx="0" cy="504056"/>
            </a:xfrm>
            <a:prstGeom prst="line">
              <a:avLst/>
            </a:prstGeom>
            <a:ln w="19050">
              <a:solidFill>
                <a:srgbClr val="316395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flipH="1">
              <a:off x="3512046" y="5085184"/>
              <a:ext cx="864096" cy="0"/>
            </a:xfrm>
            <a:prstGeom prst="line">
              <a:avLst/>
            </a:prstGeom>
            <a:ln w="19050">
              <a:solidFill>
                <a:srgbClr val="316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4952206" y="5229200"/>
            <a:ext cx="4032448" cy="430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i="1" dirty="0" smtClean="0">
                <a:latin typeface="Arial" charset="0"/>
              </a:rPr>
              <a:t>Z</a:t>
            </a:r>
            <a:r>
              <a:rPr lang="en-US" altLang="ko-KR" sz="2000" dirty="0" smtClean="0">
                <a:latin typeface="Arial" charset="0"/>
              </a:rPr>
              <a:t>-factor difference correction</a:t>
            </a:r>
            <a:endParaRPr lang="en-US" altLang="ko-KR" sz="2000" dirty="0">
              <a:latin typeface="Arial" charset="0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952206" y="5589240"/>
            <a:ext cx="4032448" cy="430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i="1" dirty="0" smtClean="0">
                <a:latin typeface="Symbol" pitchFamily="18" charset="2"/>
              </a:rPr>
              <a:t>r</a:t>
            </a:r>
            <a:r>
              <a:rPr lang="en-US" altLang="ko-KR" sz="2000" i="1" dirty="0" smtClean="0">
                <a:latin typeface="Arial" charset="0"/>
              </a:rPr>
              <a:t> </a:t>
            </a:r>
            <a:r>
              <a:rPr lang="en-US" altLang="ko-KR" sz="2000" dirty="0" smtClean="0">
                <a:latin typeface="Arial" charset="0"/>
              </a:rPr>
              <a:t>(density) difference correction</a:t>
            </a:r>
            <a:endParaRPr lang="en-US" altLang="ko-KR" sz="2000" dirty="0">
              <a:latin typeface="Arial" charset="0"/>
            </a:endParaRPr>
          </a:p>
        </p:txBody>
      </p:sp>
      <p:graphicFrame>
        <p:nvGraphicFramePr>
          <p:cNvPr id="76" name="개체 75"/>
          <p:cNvGraphicFramePr>
            <a:graphicFrameLocks noChangeAspect="1"/>
          </p:cNvGraphicFramePr>
          <p:nvPr/>
        </p:nvGraphicFramePr>
        <p:xfrm>
          <a:off x="5744294" y="2348880"/>
          <a:ext cx="2880320" cy="631627"/>
        </p:xfrm>
        <a:graphic>
          <a:graphicData uri="http://schemas.openxmlformats.org/presentationml/2006/ole">
            <p:oleObj spid="_x0000_s82957" name="수식" r:id="rId7" imgW="2311200" imgH="507960" progId="Equation.3">
              <p:embed/>
            </p:oleObj>
          </a:graphicData>
        </a:graphic>
      </p:graphicFrame>
      <p:grpSp>
        <p:nvGrpSpPr>
          <p:cNvPr id="77" name="그룹 76"/>
          <p:cNvGrpSpPr/>
          <p:nvPr/>
        </p:nvGrpSpPr>
        <p:grpSpPr>
          <a:xfrm>
            <a:off x="3368030" y="2492896"/>
            <a:ext cx="2376264" cy="216024"/>
            <a:chOff x="3368030" y="2276872"/>
            <a:chExt cx="504056" cy="648072"/>
          </a:xfrm>
        </p:grpSpPr>
        <p:cxnSp>
          <p:nvCxnSpPr>
            <p:cNvPr id="78" name="직선 연결선 77"/>
            <p:cNvCxnSpPr/>
            <p:nvPr/>
          </p:nvCxnSpPr>
          <p:spPr>
            <a:xfrm flipV="1">
              <a:off x="3368030" y="2276872"/>
              <a:ext cx="0" cy="648072"/>
            </a:xfrm>
            <a:prstGeom prst="line">
              <a:avLst/>
            </a:prstGeom>
            <a:ln w="19050">
              <a:solidFill>
                <a:srgbClr val="316395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/>
            <p:nvPr/>
          </p:nvCxnSpPr>
          <p:spPr>
            <a:xfrm flipH="1">
              <a:off x="3368030" y="2276872"/>
              <a:ext cx="504056" cy="0"/>
            </a:xfrm>
            <a:prstGeom prst="line">
              <a:avLst/>
            </a:prstGeom>
            <a:ln w="19050">
              <a:solidFill>
                <a:srgbClr val="316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2719958" y="4005064"/>
            <a:ext cx="2376264" cy="216024"/>
            <a:chOff x="3368030" y="2276872"/>
            <a:chExt cx="504056" cy="648072"/>
          </a:xfrm>
        </p:grpSpPr>
        <p:cxnSp>
          <p:nvCxnSpPr>
            <p:cNvPr id="26" name="직선 연결선 25"/>
            <p:cNvCxnSpPr/>
            <p:nvPr/>
          </p:nvCxnSpPr>
          <p:spPr>
            <a:xfrm flipV="1">
              <a:off x="3368030" y="2276872"/>
              <a:ext cx="0" cy="64807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flipH="1">
              <a:off x="3368030" y="2276872"/>
              <a:ext cx="504056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그룹 27"/>
          <p:cNvGrpSpPr/>
          <p:nvPr/>
        </p:nvGrpSpPr>
        <p:grpSpPr>
          <a:xfrm>
            <a:off x="3872086" y="4005064"/>
            <a:ext cx="2376264" cy="216024"/>
            <a:chOff x="3368030" y="2276872"/>
            <a:chExt cx="504056" cy="648072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3368030" y="2276872"/>
              <a:ext cx="0" cy="64807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3368030" y="2276872"/>
              <a:ext cx="504056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104334" y="42210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calculated at same </a:t>
            </a:r>
            <a:r>
              <a:rPr lang="en-US" altLang="ko-KR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p, T, X</a:t>
            </a:r>
            <a:endParaRPr lang="ko-KR" altLang="en-US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직선 연결선 33"/>
          <p:cNvCxnSpPr/>
          <p:nvPr/>
        </p:nvCxnSpPr>
        <p:spPr>
          <a:xfrm flipV="1">
            <a:off x="6248350" y="4005064"/>
            <a:ext cx="0" cy="28803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H="1">
            <a:off x="1999878" y="2708920"/>
            <a:ext cx="2952328" cy="0"/>
          </a:xfrm>
          <a:prstGeom prst="line">
            <a:avLst/>
          </a:prstGeom>
          <a:ln w="19050">
            <a:solidFill>
              <a:srgbClr val="316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H="1">
            <a:off x="2215902" y="5157192"/>
            <a:ext cx="3096344" cy="0"/>
          </a:xfrm>
          <a:prstGeom prst="line">
            <a:avLst/>
          </a:prstGeom>
          <a:ln w="19050">
            <a:solidFill>
              <a:srgbClr val="316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RSC of CFF with respect to SoS (2)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734" y="1268760"/>
            <a:ext cx="7488832" cy="490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92366" y="162880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 C</a:t>
            </a:r>
            <a:endParaRPr lang="ko-KR" altLang="en-US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548680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RSC of CFF with respect to SoS (3)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726" y="1340768"/>
            <a:ext cx="7416824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6248350" y="1772816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 FI-C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RSC of CFF with respect to SoS (4)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710" y="1268760"/>
            <a:ext cx="7684442" cy="502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직선 화살표 연결선 9"/>
          <p:cNvCxnSpPr/>
          <p:nvPr/>
        </p:nvCxnSpPr>
        <p:spPr>
          <a:xfrm flipV="1">
            <a:off x="3296022" y="3212976"/>
            <a:ext cx="0" cy="187220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24014" y="249289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increase in calorific value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8310" y="4293096"/>
            <a:ext cx="36724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The RSC range is 0.35 – 0.58 at </a:t>
            </a:r>
            <a:r>
              <a:rPr lang="en-US" altLang="ko-KR" sz="2000" i="1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ko-KR" sz="20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ko-KR" sz="2000" baseline="-25000" dirty="0" err="1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of 0.1 % 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8310" y="3717032"/>
            <a:ext cx="34563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The RSC = </a:t>
            </a:r>
            <a:r>
              <a:rPr lang="en-US" altLang="ko-KR" sz="2000" i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CFF(%)/</a:t>
            </a:r>
            <a:r>
              <a:rPr lang="en-US" altLang="ko-KR" sz="2000" i="1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ko-KR" sz="20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altLang="ko-KR" sz="2000" baseline="-25000" dirty="0" err="1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(%)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2189" y="908721"/>
            <a:ext cx="7593012" cy="532730"/>
          </a:xfrm>
        </p:spPr>
        <p:txBody>
          <a:bodyPr/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Contents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992189" y="1557339"/>
            <a:ext cx="8327804" cy="4612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latin typeface="Arial" charset="0"/>
              </a:rPr>
              <a:t>Background</a:t>
            </a:r>
          </a:p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Aim</a:t>
            </a:r>
          </a:p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Critical Flow Function</a:t>
            </a:r>
          </a:p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Methodology</a:t>
            </a:r>
          </a:p>
          <a:p>
            <a:pPr marL="727200" lvl="3" indent="-270000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Tx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Arial" charset="0"/>
              </a:rPr>
              <a:t>Sources of the uncertainty in CFF</a:t>
            </a:r>
          </a:p>
          <a:p>
            <a:pPr marL="727200" lvl="3" indent="-270000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Tx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Arial" charset="0"/>
              </a:rPr>
              <a:t>Modified Helmholtz free energy</a:t>
            </a:r>
          </a:p>
          <a:p>
            <a:pPr marL="727200" lvl="3" indent="-270000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Tx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Arial" charset="0"/>
              </a:rPr>
              <a:t>Relative sensitivity coefficient with respect to compression-factor</a:t>
            </a:r>
          </a:p>
          <a:p>
            <a:pPr marL="727200" lvl="3" indent="-270000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Tx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Arial" charset="0"/>
              </a:rPr>
              <a:t>Relative sensitivity coefficient with respect to SoS</a:t>
            </a:r>
          </a:p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Estimation of the uncertainty in CFF</a:t>
            </a:r>
          </a:p>
          <a:p>
            <a:pPr marL="270000" indent="-270000" algn="l" defTabSz="179388">
              <a:lnSpc>
                <a:spcPct val="110000"/>
              </a:lnSpc>
              <a:spcBef>
                <a:spcPts val="108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Conclusion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352928" cy="792088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 ―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a model for the uncertainty contribution from SoS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/>
        </p:nvGraphicFramePr>
        <p:xfrm>
          <a:off x="991766" y="2636912"/>
          <a:ext cx="3608387" cy="576263"/>
        </p:xfrm>
        <a:graphic>
          <a:graphicData uri="http://schemas.openxmlformats.org/presentationml/2006/ole">
            <p:oleObj spid="_x0000_s72706" name="수식" r:id="rId4" imgW="1511280" imgH="241200" progId="Equation.3">
              <p:embed/>
            </p:oleObj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/>
        </p:nvGraphicFramePr>
        <p:xfrm>
          <a:off x="991766" y="1628800"/>
          <a:ext cx="6307138" cy="576263"/>
        </p:xfrm>
        <a:graphic>
          <a:graphicData uri="http://schemas.openxmlformats.org/presentationml/2006/ole">
            <p:oleObj spid="_x0000_s72707" name="수식" r:id="rId5" imgW="2641320" imgH="2412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63974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or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127670" y="3573016"/>
          <a:ext cx="9560718" cy="2276832"/>
        </p:xfrm>
        <a:graphic>
          <a:graphicData uri="http://schemas.openxmlformats.org/drawingml/2006/table">
            <a:tbl>
              <a:tblPr/>
              <a:tblGrid>
                <a:gridCol w="1368151"/>
                <a:gridCol w="792088"/>
                <a:gridCol w="610914"/>
                <a:gridCol w="831836"/>
                <a:gridCol w="830857"/>
                <a:gridCol w="693031"/>
                <a:gridCol w="693031"/>
                <a:gridCol w="693031"/>
                <a:gridCol w="830857"/>
                <a:gridCol w="721100"/>
                <a:gridCol w="802791"/>
                <a:gridCol w="693031"/>
              </a:tblGrid>
              <a:tr h="0">
                <a:tc grid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ko-KR" sz="10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3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4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AI-N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B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BI-N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BI-C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C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D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EI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EI-1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FI-C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GI</a:t>
                      </a:r>
                      <a:endParaRPr lang="ko-KR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Gas HI</a:t>
                      </a:r>
                      <a:endParaRPr lang="ko-KR" sz="12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RSC from </a:t>
                      </a:r>
                      <a:endParaRPr lang="en-AU" sz="1400" kern="100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EOSs</a:t>
                      </a: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, </a:t>
                      </a:r>
                      <a:r>
                        <a:rPr lang="en-AU" sz="14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(</a:t>
                      </a: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0.48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0.50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0.51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0.50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0.58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strike="noStrike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0.48</a:t>
                      </a:r>
                      <a:endParaRPr lang="ko-KR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0.35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RSC from </a:t>
                      </a:r>
                      <a:endParaRPr lang="en-AU" sz="1400" kern="100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Eq</a:t>
                      </a: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. (14</a:t>
                      </a:r>
                      <a:r>
                        <a:rPr lang="en-AU" sz="14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), (</a:t>
                      </a: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0.40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0.49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0.51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0.54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0.49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0.57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solidFill>
                            <a:schemeClr val="tx1"/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0.35</a:t>
                      </a:r>
                      <a:endParaRPr lang="ko-KR" sz="1800" kern="100" dirty="0">
                        <a:solidFill>
                          <a:schemeClr val="tx1"/>
                        </a:solidFill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0.35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Dev.  </a:t>
                      </a:r>
                      <a:r>
                        <a:rPr lang="en-AU" sz="14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(%)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(</a:t>
                      </a:r>
                      <a:r>
                        <a:rPr lang="en-AU" sz="14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B/A-1)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2.1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2.0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5.9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-2.0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-1.7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27.0</a:t>
                      </a:r>
                      <a:endParaRPr lang="ko-KR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0.0</a:t>
                      </a:r>
                      <a:endParaRPr lang="ko-KR" sz="18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직선 화살표 연결선 15"/>
          <p:cNvCxnSpPr/>
          <p:nvPr/>
        </p:nvCxnSpPr>
        <p:spPr>
          <a:xfrm flipH="1" flipV="1">
            <a:off x="8264574" y="3212976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12446" y="24928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very low ethane content (1.8 mol %)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8336582" y="4293096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8336582" y="5445224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60518" y="16288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(3)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80198" y="270892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 (4)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640960" cy="792088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uncertainty in SoS in CFF computation (1)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710" y="1729270"/>
            <a:ext cx="7200800" cy="471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207790" y="1268760"/>
            <a:ext cx="6785098" cy="404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In CFF computation, </a:t>
            </a:r>
            <a:r>
              <a:rPr lang="en-US" altLang="ko-KR" sz="2000" b="1" dirty="0" smtClean="0">
                <a:latin typeface="Arial" charset="0"/>
              </a:rPr>
              <a:t>the value of the uncertainty in SoS?</a:t>
            </a:r>
            <a:endParaRPr lang="en-US" altLang="ko-KR" sz="2400" b="1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2215902" y="5373216"/>
            <a:ext cx="360040" cy="3600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H="1">
            <a:off x="2935982" y="5373216"/>
            <a:ext cx="360040" cy="3600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75942" y="50131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24014" y="50131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4664174" y="4581128"/>
          <a:ext cx="4902200" cy="823913"/>
        </p:xfrm>
        <a:graphic>
          <a:graphicData uri="http://schemas.openxmlformats.org/presentationml/2006/ole">
            <p:oleObj spid="_x0000_s93185" name="수식" r:id="rId5" imgW="2869920" imgH="482400" progId="Equation.3">
              <p:embed/>
            </p:oleObj>
          </a:graphicData>
        </a:graphic>
      </p:graphicFrame>
      <p:cxnSp>
        <p:nvCxnSpPr>
          <p:cNvPr id="16" name="직선 연결선 15"/>
          <p:cNvCxnSpPr/>
          <p:nvPr/>
        </p:nvCxnSpPr>
        <p:spPr>
          <a:xfrm flipH="1">
            <a:off x="6032326" y="4653136"/>
            <a:ext cx="2232248" cy="64807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44494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H="1">
            <a:off x="5384254" y="5373216"/>
            <a:ext cx="424847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00278" y="5445224"/>
            <a:ext cx="37444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uncertainty in SoS is 0.1 %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620688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uncertainty in SoS in CFF computation (2)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03734" y="1844824"/>
            <a:ext cx="4032448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SoS is calculated from </a:t>
            </a:r>
            <a:r>
              <a:rPr lang="en-US" altLang="ko-KR" i="1" dirty="0" smtClean="0">
                <a:latin typeface="Arial" charset="0"/>
              </a:rPr>
              <a:t>p</a:t>
            </a:r>
            <a:r>
              <a:rPr lang="en-US" altLang="ko-KR" dirty="0" smtClean="0">
                <a:latin typeface="Arial" charset="0"/>
              </a:rPr>
              <a:t>, </a:t>
            </a:r>
            <a:r>
              <a:rPr lang="en-US" altLang="ko-KR" i="1" dirty="0" smtClean="0">
                <a:latin typeface="Arial" charset="0"/>
              </a:rPr>
              <a:t>T</a:t>
            </a:r>
            <a:r>
              <a:rPr lang="en-US" altLang="ko-KR" dirty="0" smtClean="0">
                <a:latin typeface="Arial" charset="0"/>
              </a:rPr>
              <a:t>, and </a:t>
            </a:r>
            <a:r>
              <a:rPr lang="en-US" altLang="ko-KR" i="1" dirty="0" smtClean="0">
                <a:latin typeface="Arial" charset="0"/>
              </a:rPr>
              <a:t>X</a:t>
            </a:r>
            <a:r>
              <a:rPr lang="en-US" altLang="ko-KR" dirty="0" smtClean="0">
                <a:latin typeface="Arial" charset="0"/>
              </a:rPr>
              <a:t> 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231775" y="4508500"/>
          <a:ext cx="4902200" cy="823913"/>
        </p:xfrm>
        <a:graphic>
          <a:graphicData uri="http://schemas.openxmlformats.org/presentationml/2006/ole">
            <p:oleObj spid="_x0000_s41986" name="수식" r:id="rId4" imgW="2869920" imgH="482400" progId="Equation.3">
              <p:embed/>
            </p:oleObj>
          </a:graphicData>
        </a:graphic>
      </p:graphicFrame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03734" y="2708920"/>
            <a:ext cx="4032448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   EOS (for compression-factor)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2215902" y="2276872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991766" y="3501008"/>
          <a:ext cx="2016224" cy="379994"/>
        </p:xfrm>
        <a:graphic>
          <a:graphicData uri="http://schemas.openxmlformats.org/presentationml/2006/ole">
            <p:oleObj spid="_x0000_s41987" name="수식" r:id="rId5" imgW="1079280" imgH="203040" progId="Equation.3">
              <p:embed/>
            </p:oleObj>
          </a:graphicData>
        </a:graphic>
      </p:graphicFrame>
      <p:cxnSp>
        <p:nvCxnSpPr>
          <p:cNvPr id="15" name="직선 화살표 연결선 14"/>
          <p:cNvCxnSpPr/>
          <p:nvPr/>
        </p:nvCxnSpPr>
        <p:spPr>
          <a:xfrm>
            <a:off x="2215902" y="306896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2215902" y="3933056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240238" y="1844824"/>
            <a:ext cx="4032448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SoS is calculated from </a:t>
            </a:r>
            <a:r>
              <a:rPr lang="en-US" altLang="ko-KR" i="1" dirty="0" smtClean="0">
                <a:latin typeface="Symbol" pitchFamily="18" charset="2"/>
              </a:rPr>
              <a:t>r</a:t>
            </a:r>
            <a:r>
              <a:rPr lang="en-US" altLang="ko-KR" dirty="0" smtClean="0">
                <a:latin typeface="Arial" charset="0"/>
              </a:rPr>
              <a:t> , </a:t>
            </a:r>
            <a:r>
              <a:rPr lang="en-US" altLang="ko-KR" i="1" dirty="0" smtClean="0">
                <a:latin typeface="Arial" charset="0"/>
              </a:rPr>
              <a:t>T</a:t>
            </a:r>
            <a:r>
              <a:rPr lang="en-US" altLang="ko-KR" dirty="0" smtClean="0">
                <a:latin typeface="Arial" charset="0"/>
              </a:rPr>
              <a:t>, and </a:t>
            </a:r>
            <a:r>
              <a:rPr lang="en-US" altLang="ko-KR" i="1" dirty="0" smtClean="0">
                <a:latin typeface="Arial" charset="0"/>
              </a:rPr>
              <a:t>X </a:t>
            </a:r>
            <a:r>
              <a:rPr lang="en-US" altLang="ko-KR" dirty="0" smtClean="0">
                <a:latin typeface="Arial" charset="0"/>
              </a:rPr>
              <a:t> 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240238" y="2708920"/>
            <a:ext cx="4032448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   EOS (for compression-factor)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6752406" y="2276872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6196013" y="3500562"/>
          <a:ext cx="1400175" cy="381000"/>
        </p:xfrm>
        <a:graphic>
          <a:graphicData uri="http://schemas.openxmlformats.org/presentationml/2006/ole">
            <p:oleObj spid="_x0000_s41989" name="수식" r:id="rId6" imgW="749160" imgH="203040" progId="Equation.3">
              <p:embed/>
            </p:oleObj>
          </a:graphicData>
        </a:graphic>
      </p:graphicFrame>
      <p:cxnSp>
        <p:nvCxnSpPr>
          <p:cNvPr id="24" name="직선 화살표 연결선 23"/>
          <p:cNvCxnSpPr/>
          <p:nvPr/>
        </p:nvCxnSpPr>
        <p:spPr>
          <a:xfrm>
            <a:off x="6752406" y="306896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752406" y="3933056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H="1" flipV="1">
            <a:off x="4736182" y="3789041"/>
            <a:ext cx="216024" cy="43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12046" y="40770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isentropic exponent</a:t>
            </a:r>
            <a:endParaRPr lang="ko-KR" altLang="en-US" b="1" dirty="0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528270" y="1484784"/>
            <a:ext cx="3384376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In CFF computation, </a:t>
            </a:r>
            <a:r>
              <a:rPr lang="en-US" altLang="ko-KR" i="1" dirty="0" smtClean="0">
                <a:latin typeface="Arial" charset="0"/>
              </a:rPr>
              <a:t> </a:t>
            </a:r>
            <a:r>
              <a:rPr lang="en-US" altLang="ko-KR" dirty="0" smtClean="0">
                <a:latin typeface="Arial" charset="0"/>
              </a:rPr>
              <a:t> 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5476875" y="4457700"/>
          <a:ext cx="3708400" cy="823913"/>
        </p:xfrm>
        <a:graphic>
          <a:graphicData uri="http://schemas.openxmlformats.org/presentationml/2006/ole">
            <p:oleObj spid="_x0000_s41990" name="수식" r:id="rId7" imgW="2171520" imgH="482400" progId="Equation.3">
              <p:embed/>
            </p:oleObj>
          </a:graphicData>
        </a:graphic>
      </p:graphicFrame>
      <p:cxnSp>
        <p:nvCxnSpPr>
          <p:cNvPr id="47" name="직선 연결선 46"/>
          <p:cNvCxnSpPr/>
          <p:nvPr/>
        </p:nvCxnSpPr>
        <p:spPr>
          <a:xfrm>
            <a:off x="6680398" y="5229200"/>
            <a:ext cx="115212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680398" y="5301208"/>
            <a:ext cx="1440160" cy="430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&lt; 0.3</a:t>
            </a:r>
            <a:endParaRPr lang="en-US" altLang="ko-KR" sz="2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143894" y="5661248"/>
            <a:ext cx="7272808" cy="7017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ko-KR" dirty="0" smtClean="0">
                <a:latin typeface="Arial" charset="0"/>
                <a:sym typeface="Wingdings" pitchFamily="2" charset="2"/>
              </a:rPr>
              <a:t> From this</a:t>
            </a:r>
            <a:r>
              <a:rPr lang="en-US" altLang="ko-KR" dirty="0" smtClean="0">
                <a:latin typeface="Arial" charset="0"/>
              </a:rPr>
              <a:t>, the influence of the uncertainty in </a:t>
            </a:r>
            <a:r>
              <a:rPr lang="en-US" altLang="ko-KR" i="1" dirty="0" smtClean="0">
                <a:latin typeface="Arial" charset="0"/>
              </a:rPr>
              <a:t>Z</a:t>
            </a:r>
            <a:r>
              <a:rPr lang="en-US" altLang="ko-KR" dirty="0" smtClean="0">
                <a:latin typeface="Arial" charset="0"/>
              </a:rPr>
              <a:t> on SoS (</a:t>
            </a:r>
            <a:r>
              <a:rPr lang="en-US" altLang="ko-KR" i="1" dirty="0" smtClean="0">
                <a:latin typeface="Arial" charset="0"/>
              </a:rPr>
              <a:t>w</a:t>
            </a:r>
            <a:r>
              <a:rPr lang="en-US" altLang="ko-KR" dirty="0" smtClean="0">
                <a:latin typeface="Arial" charset="0"/>
              </a:rPr>
              <a:t>) is negligible in CFF computation.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 flipH="1">
            <a:off x="6680398" y="4437112"/>
            <a:ext cx="1224136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991766" y="1484784"/>
            <a:ext cx="3384376" cy="397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dirty="0" smtClean="0">
                <a:latin typeface="Arial" charset="0"/>
              </a:rPr>
              <a:t>In normal SoS calculation,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57" name="직선 연결선 56"/>
          <p:cNvCxnSpPr/>
          <p:nvPr/>
        </p:nvCxnSpPr>
        <p:spPr>
          <a:xfrm>
            <a:off x="7040438" y="3861048"/>
            <a:ext cx="100811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2071886" y="3861048"/>
            <a:ext cx="100811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3728069" y="3356992"/>
          <a:ext cx="1987737" cy="551476"/>
        </p:xfrm>
        <a:graphic>
          <a:graphicData uri="http://schemas.openxmlformats.org/presentationml/2006/ole">
            <p:oleObj spid="_x0000_s41991" name="수식" r:id="rId8" imgW="914400" imgH="25380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04664"/>
            <a:ext cx="8640960" cy="792088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uncertainty in SoS in CFF computation (3)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23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1811338" y="1484313"/>
          <a:ext cx="5935662" cy="992187"/>
        </p:xfrm>
        <a:graphic>
          <a:graphicData uri="http://schemas.openxmlformats.org/presentationml/2006/ole">
            <p:oleObj spid="_x0000_s43010" name="수식" r:id="rId4" imgW="2730240" imgH="457200" progId="Equation.3">
              <p:embed/>
            </p:oleObj>
          </a:graphicData>
        </a:graphic>
      </p:graphicFrame>
      <p:cxnSp>
        <p:nvCxnSpPr>
          <p:cNvPr id="48" name="직선 연결선 47"/>
          <p:cNvCxnSpPr/>
          <p:nvPr/>
        </p:nvCxnSpPr>
        <p:spPr>
          <a:xfrm>
            <a:off x="3007990" y="2492896"/>
            <a:ext cx="2952328" cy="0"/>
          </a:xfrm>
          <a:prstGeom prst="line">
            <a:avLst/>
          </a:prstGeom>
          <a:ln w="38100">
            <a:solidFill>
              <a:srgbClr val="316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24014" y="2420888"/>
            <a:ext cx="2520280" cy="4985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200"/>
              </a:spcBef>
              <a:buClr>
                <a:srgbClr val="E46C0A"/>
              </a:buClr>
            </a:pPr>
            <a:r>
              <a:rPr lang="en-US" altLang="ko-KR" dirty="0" smtClean="0">
                <a:solidFill>
                  <a:srgbClr val="316395"/>
                </a:solidFill>
                <a:latin typeface="Arial" charset="0"/>
              </a:rPr>
              <a:t>between </a:t>
            </a:r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</a:rPr>
              <a:t>2</a:t>
            </a:r>
            <a:r>
              <a:rPr lang="en-US" altLang="ko-KR" dirty="0" smtClean="0">
                <a:solidFill>
                  <a:srgbClr val="316395"/>
                </a:solidFill>
                <a:latin typeface="Arial" charset="0"/>
              </a:rPr>
              <a:t> and </a:t>
            </a:r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</a:rPr>
              <a:t>0</a:t>
            </a:r>
            <a:r>
              <a:rPr lang="en-US" altLang="ko-KR" dirty="0" smtClean="0">
                <a:solidFill>
                  <a:srgbClr val="316395"/>
                </a:solidFill>
                <a:latin typeface="Arial" charset="0"/>
              </a:rPr>
              <a:t> </a:t>
            </a:r>
            <a:endParaRPr lang="en-US" altLang="ko-KR" dirty="0">
              <a:solidFill>
                <a:srgbClr val="316395"/>
              </a:solidFill>
              <a:latin typeface="Arial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7040438" y="1484784"/>
            <a:ext cx="720080" cy="908695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/>
          <p:cNvCxnSpPr/>
          <p:nvPr/>
        </p:nvCxnSpPr>
        <p:spPr>
          <a:xfrm flipV="1">
            <a:off x="7760518" y="1412776"/>
            <a:ext cx="509538" cy="360040"/>
          </a:xfrm>
          <a:prstGeom prst="straightConnector1">
            <a:avLst/>
          </a:prstGeom>
          <a:ln w="19050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66000" y="105273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uncertainty ?</a:t>
            </a:r>
            <a:endParaRPr lang="ko-KR" altLang="en-US" sz="2000" b="1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5702" y="1700808"/>
            <a:ext cx="138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0.2</a:t>
            </a:r>
            <a:r>
              <a:rPr lang="en-US" altLang="ko-KR" sz="2400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 % =</a:t>
            </a:r>
            <a:endParaRPr lang="ko-KR" altLang="en-US" sz="2400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631726" y="3933056"/>
            <a:ext cx="8856984" cy="7355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for around 5 </a:t>
            </a:r>
            <a:r>
              <a:rPr lang="en-US" altLang="ko-KR" dirty="0" err="1" smtClean="0">
                <a:latin typeface="Arial" charset="0"/>
              </a:rPr>
              <a:t>MPa</a:t>
            </a:r>
            <a:r>
              <a:rPr lang="en-US" altLang="ko-KR" dirty="0" smtClean="0">
                <a:latin typeface="Arial" charset="0"/>
              </a:rPr>
              <a:t> at 250 K,  this coefficient is about </a:t>
            </a:r>
            <a:r>
              <a:rPr lang="en-US" altLang="ko-KR" sz="2000" b="1" dirty="0" smtClean="0">
                <a:latin typeface="Arial" charset="0"/>
              </a:rPr>
              <a:t>1.6</a:t>
            </a:r>
            <a:r>
              <a:rPr lang="en-US" altLang="ko-KR" dirty="0" smtClean="0">
                <a:latin typeface="Arial" charset="0"/>
              </a:rPr>
              <a:t>; therefore, the possible value of </a:t>
            </a:r>
            <a:r>
              <a:rPr lang="en-US" altLang="ko-KR" b="1" i="1" dirty="0" smtClean="0">
                <a:latin typeface="Arial" charset="0"/>
                <a:sym typeface="Symbol"/>
              </a:rPr>
              <a:t>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r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 </a:t>
            </a:r>
            <a:r>
              <a:rPr lang="en-US" altLang="ko-KR" b="1" dirty="0" smtClean="0">
                <a:latin typeface="Arial" charset="0"/>
                <a:sym typeface="Symbol"/>
              </a:rPr>
              <a:t>/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dirty="0" smtClean="0">
                <a:latin typeface="Arial" charset="0"/>
              </a:rPr>
              <a:t>  is 0.12 %</a:t>
            </a:r>
            <a:r>
              <a:rPr lang="en-US" altLang="ko-KR" dirty="0" smtClean="0">
                <a:latin typeface="Arial" charset="0"/>
              </a:rPr>
              <a:t>; therefore, </a:t>
            </a:r>
            <a:r>
              <a:rPr lang="en-US" altLang="ko-KR" b="1" dirty="0" smtClean="0">
                <a:latin typeface="Arial" charset="0"/>
              </a:rPr>
              <a:t>the uncertainty in SoS is 0.06 %;</a:t>
            </a:r>
          </a:p>
        </p:txBody>
      </p:sp>
      <p:sp>
        <p:nvSpPr>
          <p:cNvPr id="37" name="타원 36"/>
          <p:cNvSpPr/>
          <p:nvPr/>
        </p:nvSpPr>
        <p:spPr>
          <a:xfrm>
            <a:off x="6248350" y="1484784"/>
            <a:ext cx="720080" cy="864096"/>
          </a:xfrm>
          <a:prstGeom prst="ellipse">
            <a:avLst/>
          </a:prstGeom>
          <a:noFill/>
          <a:ln w="31750">
            <a:solidFill>
              <a:srgbClr val="316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6757888" y="2276872"/>
            <a:ext cx="229814" cy="171425"/>
          </a:xfrm>
          <a:prstGeom prst="straightConnector1">
            <a:avLst/>
          </a:prstGeom>
          <a:ln w="19050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64374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400" b="1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0.1</a:t>
            </a:r>
            <a:r>
              <a:rPr lang="en-US" altLang="ko-KR" sz="2400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o-KR" altLang="en-US" sz="2400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31726" y="3212976"/>
            <a:ext cx="8856984" cy="7355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Since </a:t>
            </a:r>
            <a:r>
              <a:rPr lang="en-US" altLang="ko-KR" i="1" dirty="0" smtClean="0">
                <a:latin typeface="Symbol" pitchFamily="18" charset="2"/>
              </a:rPr>
              <a:t>D</a:t>
            </a:r>
            <a:r>
              <a:rPr lang="en-US" altLang="ko-KR" i="1" dirty="0" smtClean="0">
                <a:latin typeface="Arial" charset="0"/>
              </a:rPr>
              <a:t>Z</a:t>
            </a:r>
            <a:r>
              <a:rPr lang="en-US" altLang="ko-KR" dirty="0" smtClean="0">
                <a:latin typeface="Arial" charset="0"/>
              </a:rPr>
              <a:t>/</a:t>
            </a:r>
            <a:r>
              <a:rPr lang="en-US" altLang="ko-KR" i="1" dirty="0" smtClean="0">
                <a:latin typeface="Arial" charset="0"/>
              </a:rPr>
              <a:t>Z</a:t>
            </a:r>
            <a:r>
              <a:rPr lang="en-US" altLang="ko-KR" dirty="0" smtClean="0">
                <a:latin typeface="Arial" charset="0"/>
              </a:rPr>
              <a:t> and </a:t>
            </a:r>
            <a:r>
              <a:rPr lang="en-US" altLang="ko-KR" b="1" i="1" dirty="0" err="1" smtClean="0">
                <a:latin typeface="Symbol" pitchFamily="18" charset="2"/>
              </a:rPr>
              <a:t>D</a:t>
            </a:r>
            <a:r>
              <a:rPr lang="en-US" altLang="ko-KR" sz="2000" b="1" i="1" dirty="0" err="1" smtClean="0">
                <a:latin typeface="Symbol" pitchFamily="18" charset="2"/>
              </a:rPr>
              <a:t>k</a:t>
            </a:r>
            <a:r>
              <a:rPr lang="en-US" altLang="ko-KR" sz="2000" b="1" i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ko-KR" sz="2000" b="1" dirty="0" smtClean="0">
                <a:latin typeface="Arial" charset="0"/>
              </a:rPr>
              <a:t>/</a:t>
            </a:r>
            <a:r>
              <a:rPr lang="en-US" altLang="ko-KR" sz="2000" b="1" i="1" dirty="0" smtClean="0">
                <a:latin typeface="Symbol" pitchFamily="18" charset="2"/>
              </a:rPr>
              <a:t>k</a:t>
            </a:r>
            <a:r>
              <a:rPr lang="en-US" altLang="ko-KR" dirty="0" smtClean="0">
                <a:latin typeface="Arial" charset="0"/>
              </a:rPr>
              <a:t> are independent each other,  the logical conclusions for the value of </a:t>
            </a:r>
            <a:r>
              <a:rPr lang="en-US" altLang="ko-KR" b="1" i="1" dirty="0" err="1" smtClean="0">
                <a:latin typeface="Symbol" pitchFamily="18" charset="2"/>
              </a:rPr>
              <a:t>Dk</a:t>
            </a:r>
            <a:r>
              <a:rPr lang="en-US" altLang="ko-KR" b="1" i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ko-KR" b="1" dirty="0" smtClean="0">
                <a:latin typeface="Arial" charset="0"/>
              </a:rPr>
              <a:t>/</a:t>
            </a:r>
            <a:r>
              <a:rPr lang="en-US" altLang="ko-KR" b="1" i="1" dirty="0" smtClean="0">
                <a:latin typeface="Symbol" pitchFamily="18" charset="2"/>
              </a:rPr>
              <a:t>k</a:t>
            </a:r>
            <a:r>
              <a:rPr lang="en-US" altLang="ko-KR" i="1" dirty="0" smtClean="0">
                <a:latin typeface="Symbol" pitchFamily="18" charset="2"/>
              </a:rPr>
              <a:t>  </a:t>
            </a:r>
            <a:r>
              <a:rPr lang="en-US" altLang="ko-KR" dirty="0" smtClean="0">
                <a:latin typeface="Arial" charset="0"/>
              </a:rPr>
              <a:t>at these given conditions are as follows:</a:t>
            </a:r>
            <a:endParaRPr lang="en-US" altLang="ko-KR" dirty="0">
              <a:latin typeface="Arial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31726" y="4653136"/>
            <a:ext cx="8856984" cy="7355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for between (10 and 12) </a:t>
            </a:r>
            <a:r>
              <a:rPr lang="en-US" altLang="ko-KR" dirty="0" err="1" smtClean="0">
                <a:latin typeface="Arial" charset="0"/>
              </a:rPr>
              <a:t>MPa</a:t>
            </a:r>
            <a:r>
              <a:rPr lang="en-US" altLang="ko-KR" dirty="0" smtClean="0">
                <a:latin typeface="Arial" charset="0"/>
              </a:rPr>
              <a:t> at 250 K, this coefficient is nearly </a:t>
            </a:r>
            <a:r>
              <a:rPr lang="en-US" altLang="ko-KR" sz="2000" b="1" dirty="0" smtClean="0">
                <a:latin typeface="Arial" charset="0"/>
              </a:rPr>
              <a:t>0</a:t>
            </a:r>
            <a:r>
              <a:rPr lang="en-US" altLang="ko-KR" dirty="0" smtClean="0">
                <a:latin typeface="Arial" charset="0"/>
              </a:rPr>
              <a:t>; the possible value of </a:t>
            </a:r>
            <a:r>
              <a:rPr lang="en-US" altLang="ko-KR" b="1" i="1" dirty="0" smtClean="0">
                <a:latin typeface="Arial" charset="0"/>
                <a:sym typeface="Symbol"/>
              </a:rPr>
              <a:t>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r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 </a:t>
            </a:r>
            <a:r>
              <a:rPr lang="en-US" altLang="ko-KR" b="1" dirty="0" smtClean="0">
                <a:latin typeface="Arial" charset="0"/>
                <a:sym typeface="Symbol"/>
              </a:rPr>
              <a:t>/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dirty="0" smtClean="0">
                <a:latin typeface="Arial" charset="0"/>
              </a:rPr>
              <a:t>  </a:t>
            </a:r>
            <a:r>
              <a:rPr lang="en-US" altLang="ko-KR" dirty="0" smtClean="0">
                <a:latin typeface="Arial" charset="0"/>
              </a:rPr>
              <a:t>is</a:t>
            </a:r>
            <a:r>
              <a:rPr lang="en-US" altLang="ko-KR" b="1" dirty="0" smtClean="0">
                <a:latin typeface="Arial" charset="0"/>
              </a:rPr>
              <a:t> 0.2 %; </a:t>
            </a:r>
            <a:r>
              <a:rPr lang="en-US" altLang="ko-KR" dirty="0" smtClean="0">
                <a:latin typeface="Arial" charset="0"/>
              </a:rPr>
              <a:t>therefore, </a:t>
            </a:r>
            <a:r>
              <a:rPr lang="en-US" altLang="ko-KR" b="1" dirty="0" smtClean="0">
                <a:latin typeface="Arial" charset="0"/>
              </a:rPr>
              <a:t>the uncertainty in SoS is 0.1 % 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31726" y="5445224"/>
            <a:ext cx="8856984" cy="82997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From these results, we know that </a:t>
            </a:r>
            <a:r>
              <a:rPr lang="en-US" altLang="ko-KR" b="1" i="1" dirty="0" smtClean="0">
                <a:latin typeface="Arial" charset="0"/>
                <a:sym typeface="Symbol"/>
              </a:rPr>
              <a:t>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r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 </a:t>
            </a:r>
            <a:r>
              <a:rPr lang="en-US" altLang="ko-KR" b="1" dirty="0" smtClean="0">
                <a:latin typeface="Arial" charset="0"/>
                <a:sym typeface="Symbol"/>
              </a:rPr>
              <a:t>/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dirty="0" smtClean="0">
                <a:latin typeface="Arial" charset="0"/>
              </a:rPr>
              <a:t> </a:t>
            </a:r>
            <a:r>
              <a:rPr lang="en-US" altLang="ko-KR" dirty="0" smtClean="0">
                <a:latin typeface="Arial" charset="0"/>
              </a:rPr>
              <a:t>has a value between (0.12 and 0.2) %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In this study, the value of </a:t>
            </a:r>
            <a:r>
              <a:rPr lang="en-US" altLang="ko-KR" b="1" i="1" dirty="0" smtClean="0">
                <a:latin typeface="Arial" charset="0"/>
                <a:sym typeface="Symbol"/>
              </a:rPr>
              <a:t>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r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i="1" baseline="30000" dirty="0" smtClean="0">
                <a:latin typeface="Arial" charset="0"/>
                <a:sym typeface="Symbol"/>
              </a:rPr>
              <a:t> </a:t>
            </a:r>
            <a:r>
              <a:rPr lang="en-US" altLang="ko-KR" b="1" dirty="0" smtClean="0">
                <a:latin typeface="Arial" charset="0"/>
                <a:sym typeface="Symbol"/>
              </a:rPr>
              <a:t>/</a:t>
            </a:r>
            <a:r>
              <a:rPr lang="en-US" altLang="ko-KR" b="1" i="1" dirty="0" smtClean="0">
                <a:latin typeface="Arial" charset="0"/>
                <a:sym typeface="Symbol"/>
              </a:rPr>
              <a:t></a:t>
            </a:r>
            <a:r>
              <a:rPr lang="en-US" altLang="ko-KR" b="1" dirty="0" smtClean="0">
                <a:latin typeface="Arial" charset="0"/>
              </a:rPr>
              <a:t> </a:t>
            </a:r>
            <a:r>
              <a:rPr lang="en-US" altLang="ko-KR" dirty="0" smtClean="0">
                <a:latin typeface="Arial" charset="0"/>
              </a:rPr>
              <a:t>was conservatively taken as 0.2 %.</a:t>
            </a:r>
            <a:endParaRPr lang="en-US" altLang="ko-KR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5742" y="278092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rgbClr val="316395"/>
                </a:solidFill>
                <a:latin typeface="Arial" charset="0"/>
              </a:rPr>
              <a:t>1 </a:t>
            </a:r>
            <a:r>
              <a:rPr lang="en-US" altLang="ko-KR" sz="1600" dirty="0" err="1" smtClean="0">
                <a:solidFill>
                  <a:srgbClr val="316395"/>
                </a:solidFill>
                <a:latin typeface="Arial" charset="0"/>
              </a:rPr>
              <a:t>MPa</a:t>
            </a:r>
            <a:r>
              <a:rPr lang="en-US" altLang="ko-KR" sz="1600" dirty="0" smtClean="0">
                <a:solidFill>
                  <a:srgbClr val="316395"/>
                </a:solidFill>
                <a:latin typeface="Arial" charset="0"/>
              </a:rPr>
              <a:t> at 250 K</a:t>
            </a:r>
            <a:endParaRPr lang="ko-KR" altLang="en-US" sz="1600" dirty="0">
              <a:solidFill>
                <a:srgbClr val="316395"/>
              </a:solidFill>
            </a:endParaRPr>
          </a:p>
        </p:txBody>
      </p:sp>
      <p:cxnSp>
        <p:nvCxnSpPr>
          <p:cNvPr id="42" name="직선 연결선 41"/>
          <p:cNvCxnSpPr/>
          <p:nvPr/>
        </p:nvCxnSpPr>
        <p:spPr>
          <a:xfrm>
            <a:off x="5024214" y="2780928"/>
            <a:ext cx="0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5024214" y="2924944"/>
            <a:ext cx="648072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H="1">
            <a:off x="3656062" y="2924944"/>
            <a:ext cx="648072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304134" y="2780928"/>
            <a:ext cx="0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672286" y="278092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316395"/>
                </a:solidFill>
                <a:latin typeface="Arial" charset="0"/>
              </a:rPr>
              <a:t>10 </a:t>
            </a:r>
            <a:r>
              <a:rPr lang="en-US" altLang="ko-KR" sz="1600" dirty="0" err="1" smtClean="0">
                <a:solidFill>
                  <a:srgbClr val="316395"/>
                </a:solidFill>
                <a:latin typeface="Arial" charset="0"/>
              </a:rPr>
              <a:t>MPa</a:t>
            </a:r>
            <a:r>
              <a:rPr lang="en-US" altLang="ko-KR" sz="1600" dirty="0" smtClean="0">
                <a:solidFill>
                  <a:srgbClr val="316395"/>
                </a:solidFill>
                <a:latin typeface="Arial" charset="0"/>
              </a:rPr>
              <a:t> and over at 250 K</a:t>
            </a:r>
            <a:endParaRPr lang="ko-KR" altLang="en-US" sz="1600" dirty="0">
              <a:solidFill>
                <a:srgbClr val="316395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30" grpId="0" animBg="1"/>
      <p:bldP spid="33" grpId="0"/>
      <p:bldP spid="34" grpId="0"/>
      <p:bldP spid="35" grpId="0"/>
      <p:bldP spid="37" grpId="0" animBg="1"/>
      <p:bldP spid="43" grpId="0"/>
      <p:bldP spid="21" grpId="0"/>
      <p:bldP spid="22" grpId="0"/>
      <p:bldP spid="23" grpId="0"/>
      <p:bldP spid="26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332656"/>
            <a:ext cx="900100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Uncertain in CFF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about temperature and pressure range (1)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24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59718" y="1268760"/>
            <a:ext cx="8208912" cy="404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dirty="0" smtClean="0">
                <a:latin typeface="Arial" charset="0"/>
              </a:rPr>
              <a:t>Uncertainty in </a:t>
            </a:r>
            <a:r>
              <a:rPr lang="en-US" altLang="ko-KR" sz="2000" b="1" i="1" dirty="0" smtClean="0">
                <a:latin typeface="Arial" charset="0"/>
              </a:rPr>
              <a:t>Z</a:t>
            </a:r>
            <a:endParaRPr lang="en-US" altLang="ko-KR" sz="2400" b="1" i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59718" y="3140968"/>
            <a:ext cx="8208912" cy="404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</a:pPr>
            <a:r>
              <a:rPr lang="en-US" altLang="ko-KR" sz="2000" dirty="0" smtClean="0">
                <a:latin typeface="Arial" charset="0"/>
              </a:rPr>
              <a:t>Uncertainty in </a:t>
            </a:r>
            <a:r>
              <a:rPr lang="en-US" altLang="ko-KR" sz="2000" b="1" dirty="0" smtClean="0">
                <a:latin typeface="Arial" charset="0"/>
              </a:rPr>
              <a:t>SoS</a:t>
            </a:r>
            <a:endParaRPr lang="en-US" altLang="ko-KR" sz="2400" b="1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 flipV="1">
            <a:off x="5024214" y="3429000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40237" y="3140968"/>
            <a:ext cx="381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stagnation pressure of 10 </a:t>
            </a:r>
            <a:r>
              <a:rPr lang="en-US" altLang="ko-KR" sz="2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MPa</a:t>
            </a:r>
            <a:endParaRPr lang="ko-KR" altLang="en-US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87710" y="5301208"/>
            <a:ext cx="8640960" cy="110799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latin typeface="Arial" charset="0"/>
              </a:rPr>
              <a:t>Common range of the uncertainties in SoS and </a:t>
            </a:r>
            <a:r>
              <a:rPr lang="en-US" altLang="ko-KR" sz="2000" i="1" dirty="0" smtClean="0">
                <a:latin typeface="Arial" charset="0"/>
              </a:rPr>
              <a:t>Z</a:t>
            </a:r>
            <a:r>
              <a:rPr lang="en-US" altLang="ko-KR" sz="2000" dirty="0" smtClean="0">
                <a:latin typeface="Arial" charset="0"/>
              </a:rPr>
              <a:t> of 0.1 % between both EOSs:  stagnation pressures up to  9 </a:t>
            </a:r>
            <a:r>
              <a:rPr lang="en-US" altLang="ko-KR" sz="2000" dirty="0" err="1" smtClean="0">
                <a:latin typeface="Arial" charset="0"/>
              </a:rPr>
              <a:t>MPa</a:t>
            </a:r>
            <a:r>
              <a:rPr lang="en-US" altLang="ko-KR" sz="2000" dirty="0" smtClean="0">
                <a:latin typeface="Arial" charset="0"/>
              </a:rPr>
              <a:t>  (around 9.5 </a:t>
            </a:r>
            <a:r>
              <a:rPr lang="en-US" altLang="ko-KR" sz="2000" dirty="0" err="1" smtClean="0">
                <a:latin typeface="Arial" charset="0"/>
              </a:rPr>
              <a:t>MPa</a:t>
            </a:r>
            <a:r>
              <a:rPr lang="en-US" altLang="ko-KR" sz="2000" dirty="0" smtClean="0">
                <a:latin typeface="Arial" charset="0"/>
              </a:rPr>
              <a:t>) at stagnation temperature 293 K (i.e., </a:t>
            </a:r>
            <a:r>
              <a:rPr lang="en-US" altLang="ko-KR" sz="2000" i="1" dirty="0" err="1" smtClean="0">
                <a:latin typeface="Arial" charset="0"/>
              </a:rPr>
              <a:t>T</a:t>
            </a:r>
            <a:r>
              <a:rPr lang="en-US" altLang="ko-KR" sz="2000" baseline="-25000" dirty="0" err="1" smtClean="0">
                <a:latin typeface="Arial" charset="0"/>
              </a:rPr>
              <a:t>nt</a:t>
            </a:r>
            <a:r>
              <a:rPr lang="en-US" altLang="ko-KR" sz="2000" dirty="0" smtClean="0">
                <a:latin typeface="Arial" charset="0"/>
              </a:rPr>
              <a:t> = 250 K) and over. </a:t>
            </a: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718" y="1700808"/>
            <a:ext cx="8943594" cy="120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718" y="3573016"/>
            <a:ext cx="8928991" cy="116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784976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Uncertain in CFF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about temperature and pressure range (2)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15702" y="1340768"/>
            <a:ext cx="9073008" cy="382874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CFVNs are normally operated in the stagnation temperatures from (</a:t>
            </a:r>
            <a:r>
              <a:rPr lang="en-US" altLang="ko-KR" dirty="0" smtClean="0">
                <a:latin typeface="Arial" pitchFamily="34" charset="0"/>
                <a:ea typeface="가는으뜸체"/>
                <a:cs typeface="Arial" pitchFamily="34" charset="0"/>
              </a:rPr>
              <a:t>288  to 300) K </a:t>
            </a:r>
            <a:r>
              <a:rPr lang="en-US" altLang="ko-KR" dirty="0" smtClean="0">
                <a:latin typeface="Arial" charset="0"/>
              </a:rPr>
              <a:t>of which the nozzle throat temperatures are from (246 to 256) K.  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However, related literatures do not specify the uncertainties in compression- factor and SoS at temperatures below 250 K.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But, if the temperature ratio, </a:t>
            </a:r>
            <a:r>
              <a:rPr lang="en-US" altLang="ko-KR" i="1" dirty="0" smtClean="0">
                <a:latin typeface="Arial" charset="0"/>
              </a:rPr>
              <a:t>T</a:t>
            </a:r>
            <a:r>
              <a:rPr lang="en-US" altLang="ko-KR" dirty="0" smtClean="0">
                <a:latin typeface="Arial" charset="0"/>
              </a:rPr>
              <a:t>/</a:t>
            </a:r>
            <a:r>
              <a:rPr lang="en-US" altLang="ko-KR" i="1" dirty="0" err="1" smtClean="0">
                <a:latin typeface="Arial" charset="0"/>
              </a:rPr>
              <a:t>T</a:t>
            </a:r>
            <a:r>
              <a:rPr lang="en-US" altLang="ko-KR" baseline="-25000" dirty="0" err="1" smtClean="0">
                <a:latin typeface="Arial" charset="0"/>
              </a:rPr>
              <a:t>r</a:t>
            </a:r>
            <a:r>
              <a:rPr lang="en-US" altLang="ko-KR" dirty="0" smtClean="0">
                <a:latin typeface="Arial" charset="0"/>
              </a:rPr>
              <a:t>, of  a gas is in between 1.2 and 1.4, the binary specific departure function of GERG-2008 EOS remains the uncertainty in SoS and Z of 0.1 %. For typical gases of  pipeline quality, the values of </a:t>
            </a:r>
            <a:r>
              <a:rPr lang="en-US" altLang="ko-KR" i="1" dirty="0" smtClean="0">
                <a:latin typeface="Arial" charset="0"/>
              </a:rPr>
              <a:t>T</a:t>
            </a:r>
            <a:r>
              <a:rPr lang="en-US" altLang="ko-KR" dirty="0" smtClean="0">
                <a:latin typeface="Arial" charset="0"/>
              </a:rPr>
              <a:t>/</a:t>
            </a:r>
            <a:r>
              <a:rPr lang="en-US" altLang="ko-KR" i="1" dirty="0" err="1" smtClean="0">
                <a:latin typeface="Arial" charset="0"/>
              </a:rPr>
              <a:t>T</a:t>
            </a:r>
            <a:r>
              <a:rPr lang="en-US" altLang="ko-KR" baseline="-25000" dirty="0" err="1" smtClean="0">
                <a:latin typeface="Arial" charset="0"/>
              </a:rPr>
              <a:t>r</a:t>
            </a:r>
            <a:r>
              <a:rPr lang="en-US" altLang="ko-KR" dirty="0" smtClean="0">
                <a:latin typeface="Arial" charset="0"/>
              </a:rPr>
              <a:t>, are in the range from 1.2 to 1.4 at </a:t>
            </a:r>
            <a:r>
              <a:rPr lang="en-US" altLang="ko-KR" i="1" dirty="0" smtClean="0">
                <a:latin typeface="Arial" charset="0"/>
              </a:rPr>
              <a:t>T </a:t>
            </a:r>
            <a:r>
              <a:rPr lang="en-US" altLang="ko-KR" dirty="0" smtClean="0">
                <a:latin typeface="Arial" charset="0"/>
              </a:rPr>
              <a:t>= 246 K.</a:t>
            </a: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AU" altLang="ko-KR" dirty="0" smtClean="0">
                <a:latin typeface="Arial" pitchFamily="34" charset="0"/>
                <a:cs typeface="Arial" pitchFamily="34" charset="0"/>
              </a:rPr>
              <a:t>For pressures up to around 4.3, the deviations in SoS and Z between both </a:t>
            </a:r>
            <a:r>
              <a:rPr lang="en-AU" altLang="ko-KR" dirty="0" err="1" smtClean="0">
                <a:latin typeface="Arial" pitchFamily="34" charset="0"/>
                <a:cs typeface="Arial" pitchFamily="34" charset="0"/>
              </a:rPr>
              <a:t>EOSs</a:t>
            </a:r>
            <a:r>
              <a:rPr lang="en-AU" altLang="ko-KR" dirty="0" smtClean="0">
                <a:latin typeface="Arial" pitchFamily="34" charset="0"/>
                <a:cs typeface="Arial" pitchFamily="34" charset="0"/>
              </a:rPr>
              <a:t> at temperature 246 K show very little difference (within 0.03 % in SoS) with the corresponding deviations at temperature 250 K.</a:t>
            </a:r>
            <a:endParaRPr lang="en-US" altLang="ko-K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7710" y="5157192"/>
            <a:ext cx="9073008" cy="7017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AU" altLang="ko-KR" b="1" dirty="0" smtClean="0">
                <a:latin typeface="Arial" pitchFamily="34" charset="0"/>
                <a:cs typeface="Arial" pitchFamily="34" charset="0"/>
              </a:rPr>
              <a:t>Therefore, the uncertainties of both </a:t>
            </a:r>
            <a:r>
              <a:rPr lang="en-AU" altLang="ko-KR" b="1" dirty="0" err="1" smtClean="0">
                <a:latin typeface="Arial" pitchFamily="34" charset="0"/>
                <a:cs typeface="Arial" pitchFamily="34" charset="0"/>
              </a:rPr>
              <a:t>EOSs</a:t>
            </a:r>
            <a:r>
              <a:rPr lang="en-AU" altLang="ko-KR" b="1" dirty="0" smtClean="0">
                <a:latin typeface="Arial" pitchFamily="34" charset="0"/>
                <a:cs typeface="Arial" pitchFamily="34" charset="0"/>
              </a:rPr>
              <a:t> in SoS and Z are regarded to remain in  0.1 % at around temperatures 246 K and pressures up to 4.3 </a:t>
            </a:r>
            <a:r>
              <a:rPr lang="en-AU" altLang="ko-KR" b="1" dirty="0" err="1" smtClean="0">
                <a:latin typeface="Arial" pitchFamily="34" charset="0"/>
                <a:cs typeface="Arial" pitchFamily="34" charset="0"/>
              </a:rPr>
              <a:t>MPa</a:t>
            </a:r>
            <a:r>
              <a:rPr lang="en-AU" altLang="ko-KR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altLang="ko-K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6022" y="58052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stg. temperature 288 K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2366" y="58052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stg. pressure 8 </a:t>
            </a:r>
            <a:r>
              <a:rPr lang="en-US" altLang="ko-KR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MPa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4016102" y="2708920"/>
            <a:ext cx="1008112" cy="2160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4214" y="2492896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6">
                    <a:lumMod val="75000"/>
                  </a:schemeClr>
                </a:solidFill>
              </a:rPr>
              <a:t>roughly calculated critical temperature of a gas</a:t>
            </a:r>
            <a:endParaRPr lang="ko-KR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798" y="2276872"/>
            <a:ext cx="7056784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784976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Uncertain in CFF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about temperature and pressure range (3)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15702" y="1268760"/>
            <a:ext cx="8208912" cy="10064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But, for high caloric gases, </a:t>
            </a:r>
            <a:r>
              <a:rPr lang="en-US" altLang="ko-KR" b="1" dirty="0" smtClean="0">
                <a:latin typeface="Arial" charset="0"/>
              </a:rPr>
              <a:t>0.1 % </a:t>
            </a:r>
            <a:r>
              <a:rPr lang="en-AU" altLang="ko-KR" b="1" dirty="0" smtClean="0">
                <a:latin typeface="Arial" pitchFamily="34" charset="0"/>
                <a:cs typeface="Arial" pitchFamily="34" charset="0"/>
              </a:rPr>
              <a:t>uncertainty range of both </a:t>
            </a:r>
            <a:r>
              <a:rPr lang="en-AU" altLang="ko-KR" b="1" dirty="0" err="1" smtClean="0">
                <a:latin typeface="Arial" pitchFamily="34" charset="0"/>
                <a:cs typeface="Arial" pitchFamily="34" charset="0"/>
              </a:rPr>
              <a:t>EOSs</a:t>
            </a:r>
            <a:r>
              <a:rPr lang="en-AU" altLang="ko-KR" b="1" dirty="0" smtClean="0">
                <a:latin typeface="Arial" pitchFamily="34" charset="0"/>
                <a:cs typeface="Arial" pitchFamily="34" charset="0"/>
              </a:rPr>
              <a:t> in SoS and Z</a:t>
            </a:r>
            <a:r>
              <a:rPr lang="en-US" altLang="ko-KR" dirty="0" smtClean="0">
                <a:latin typeface="Arial" charset="0"/>
              </a:rPr>
              <a:t>  cannot be extended down to 246 K due to their high dew temperatures. </a:t>
            </a: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1806" y="2276872"/>
            <a:ext cx="6912768" cy="442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Uncertain in CFF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Estimation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703734" y="1556792"/>
          <a:ext cx="5976664" cy="520751"/>
        </p:xfrm>
        <a:graphic>
          <a:graphicData uri="http://schemas.openxmlformats.org/presentationml/2006/ole">
            <p:oleObj spid="_x0000_s80898" name="수식" r:id="rId4" imgW="2768400" imgH="241200" progId="Equation.3">
              <p:embed/>
            </p:oleObj>
          </a:graphicData>
        </a:graphic>
      </p:graphicFrame>
      <p:graphicFrame>
        <p:nvGraphicFramePr>
          <p:cNvPr id="80899" name="Object 6"/>
          <p:cNvGraphicFramePr>
            <a:graphicFrameLocks noChangeAspect="1"/>
          </p:cNvGraphicFramePr>
          <p:nvPr/>
        </p:nvGraphicFramePr>
        <p:xfrm>
          <a:off x="703734" y="2348880"/>
          <a:ext cx="6048672" cy="515285"/>
        </p:xfrm>
        <a:graphic>
          <a:graphicData uri="http://schemas.openxmlformats.org/presentationml/2006/ole">
            <p:oleObj spid="_x0000_s80899" name="수식" r:id="rId5" imgW="2831760" imgH="241200" progId="Equation.3">
              <p:embed/>
            </p:oleObj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775742" y="4149080"/>
          <a:ext cx="3608387" cy="576263"/>
        </p:xfrm>
        <a:graphic>
          <a:graphicData uri="http://schemas.openxmlformats.org/presentationml/2006/ole">
            <p:oleObj spid="_x0000_s80900" name="수식" r:id="rId6" imgW="1511280" imgH="241200" progId="Equation.3">
              <p:embed/>
            </p:oleObj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/>
        </p:nvGraphicFramePr>
        <p:xfrm>
          <a:off x="703734" y="3243170"/>
          <a:ext cx="5976664" cy="546069"/>
        </p:xfrm>
        <a:graphic>
          <a:graphicData uri="http://schemas.openxmlformats.org/presentationml/2006/ole">
            <p:oleObj spid="_x0000_s80901" name="수식" r:id="rId7" imgW="264132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75942" y="37170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or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화살표 연결선 13"/>
          <p:cNvCxnSpPr>
            <a:stCxn id="15" idx="1"/>
          </p:cNvCxnSpPr>
          <p:nvPr/>
        </p:nvCxnSpPr>
        <p:spPr>
          <a:xfrm flipH="1">
            <a:off x="6680398" y="1715617"/>
            <a:ext cx="792088" cy="129207"/>
          </a:xfrm>
          <a:prstGeom prst="straightConnector1">
            <a:avLst/>
          </a:prstGeom>
          <a:ln w="19050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72486" y="14847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0.1 %</a:t>
            </a:r>
            <a:endParaRPr lang="ko-KR" altLang="en-US" sz="2400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 flipH="1">
            <a:off x="4304134" y="4221088"/>
            <a:ext cx="792088" cy="12920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96222" y="40770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0.06 %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87710" y="4941168"/>
            <a:ext cx="8640960" cy="134498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The estimated uncertainty in CFFs calculated with AGA8 and GERG-2008 are </a:t>
            </a:r>
            <a:r>
              <a:rPr lang="en-US" altLang="ko-KR" sz="2000" b="1" dirty="0" smtClean="0">
                <a:latin typeface="Arial" charset="0"/>
              </a:rPr>
              <a:t>0.044 – 0.064 %</a:t>
            </a:r>
            <a:r>
              <a:rPr lang="en-US" altLang="ko-KR" sz="2000" dirty="0" smtClean="0">
                <a:latin typeface="Arial" charset="0"/>
              </a:rPr>
              <a:t>, </a:t>
            </a:r>
            <a:r>
              <a:rPr lang="en-US" altLang="ko-KR" sz="2000" b="1" dirty="0" smtClean="0">
                <a:latin typeface="Arial" charset="0"/>
              </a:rPr>
              <a:t>0.049 – 0.069 %, 0.055 – 0.075 % </a:t>
            </a:r>
            <a:r>
              <a:rPr lang="en-US" altLang="ko-KR" dirty="0" smtClean="0">
                <a:latin typeface="Arial" charset="0"/>
              </a:rPr>
              <a:t>at stagnation pressures of 1, 5, 8 </a:t>
            </a:r>
            <a:r>
              <a:rPr lang="en-US" altLang="ko-KR" dirty="0" err="1" smtClean="0">
                <a:latin typeface="Arial" charset="0"/>
              </a:rPr>
              <a:t>MPa</a:t>
            </a:r>
            <a:r>
              <a:rPr lang="en-US" altLang="ko-KR" dirty="0" smtClean="0">
                <a:latin typeface="Arial" charset="0"/>
              </a:rPr>
              <a:t>, respectively and stagnation temperatures from 288 K to 300 K.  </a:t>
            </a:r>
          </a:p>
        </p:txBody>
      </p:sp>
      <p:sp>
        <p:nvSpPr>
          <p:cNvPr id="27" name="타원 26"/>
          <p:cNvSpPr/>
          <p:nvPr/>
        </p:nvSpPr>
        <p:spPr>
          <a:xfrm>
            <a:off x="847750" y="5229200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2791966" y="5229200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4736182" y="5229200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화살표 연결선 29"/>
          <p:cNvCxnSpPr>
            <a:stCxn id="31" idx="1"/>
          </p:cNvCxnSpPr>
          <p:nvPr/>
        </p:nvCxnSpPr>
        <p:spPr>
          <a:xfrm flipH="1">
            <a:off x="6680398" y="2435697"/>
            <a:ext cx="792088" cy="129207"/>
          </a:xfrm>
          <a:prstGeom prst="straightConnector1">
            <a:avLst/>
          </a:prstGeom>
          <a:ln w="19050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72486" y="220486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0.1 %</a:t>
            </a:r>
            <a:endParaRPr lang="ko-KR" altLang="en-US" sz="2400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직선 화살표 연결선 31"/>
          <p:cNvCxnSpPr>
            <a:stCxn id="33" idx="1"/>
          </p:cNvCxnSpPr>
          <p:nvPr/>
        </p:nvCxnSpPr>
        <p:spPr>
          <a:xfrm flipH="1">
            <a:off x="6680398" y="3371801"/>
            <a:ext cx="792088" cy="129207"/>
          </a:xfrm>
          <a:prstGeom prst="straightConnector1">
            <a:avLst/>
          </a:prstGeom>
          <a:ln w="19050">
            <a:solidFill>
              <a:srgbClr val="31639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72486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316395"/>
                </a:solidFill>
                <a:latin typeface="Arial" pitchFamily="34" charset="0"/>
                <a:cs typeface="Arial" pitchFamily="34" charset="0"/>
              </a:rPr>
              <a:t>0.1 %</a:t>
            </a:r>
            <a:endParaRPr lang="ko-KR" altLang="en-US" sz="2400" dirty="0">
              <a:solidFill>
                <a:srgbClr val="31639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631726" y="3501008"/>
            <a:ext cx="64807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5" grpId="0"/>
      <p:bldP spid="26" grpId="0"/>
      <p:bldP spid="27" grpId="0" animBg="1"/>
      <p:bldP spid="28" grpId="0" animBg="1"/>
      <p:bldP spid="29" grpId="0" animBg="1"/>
      <p:bldP spid="31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9718" y="476672"/>
            <a:ext cx="8640960" cy="79208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Conclusion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28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87710" y="1412776"/>
            <a:ext cx="8640960" cy="440120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The uncertainties in the critical flow functions calculated with the AGA8-DC92 and the GERG-2008 equations of state were estimated. To this end:</a:t>
            </a: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endParaRPr lang="en-AU" altLang="ko-K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the form of Helmholtz free energy for each EOS was modified to make the tools for analysing the uncertainty in CFF;</a:t>
            </a: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endParaRPr lang="en-AU" altLang="ko-K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for each independent uncertainty component of CFF, a model and a method were developed to estimate the uncertainty contribution;</a:t>
            </a: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endParaRPr lang="en-AU" altLang="ko-K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as a result, the estimated uncertainties in the </a:t>
            </a:r>
            <a:r>
              <a:rPr lang="en-AU" altLang="ko-KR" sz="2000" dirty="0" err="1" smtClean="0">
                <a:latin typeface="Arial" pitchFamily="34" charset="0"/>
                <a:cs typeface="Arial" pitchFamily="34" charset="0"/>
              </a:rPr>
              <a:t>CFFs</a:t>
            </a: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 calculated with the two </a:t>
            </a:r>
            <a:r>
              <a:rPr lang="en-AU" altLang="ko-KR" sz="2000" dirty="0" err="1" smtClean="0">
                <a:latin typeface="Arial" pitchFamily="34" charset="0"/>
                <a:cs typeface="Arial" pitchFamily="34" charset="0"/>
              </a:rPr>
              <a:t>EOSs</a:t>
            </a: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 were </a:t>
            </a:r>
            <a:r>
              <a:rPr lang="en-AU" altLang="ko-KR" sz="2000" b="1" dirty="0" smtClean="0">
                <a:latin typeface="Arial" pitchFamily="34" charset="0"/>
                <a:cs typeface="Arial" pitchFamily="34" charset="0"/>
              </a:rPr>
              <a:t>0.044 – 0.064 %, 0.049 – 0.069 %, </a:t>
            </a: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AU" altLang="ko-KR" sz="2000" b="1" dirty="0" smtClean="0">
                <a:latin typeface="Arial" pitchFamily="34" charset="0"/>
                <a:cs typeface="Arial" pitchFamily="34" charset="0"/>
              </a:rPr>
              <a:t>0.055 – 0.075 % </a:t>
            </a: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at the stagnation pressures of 1, 5, and 8 </a:t>
            </a:r>
            <a:r>
              <a:rPr lang="en-AU" altLang="ko-KR" sz="2000" dirty="0" err="1" smtClean="0">
                <a:latin typeface="Arial" pitchFamily="34" charset="0"/>
                <a:cs typeface="Arial" pitchFamily="34" charset="0"/>
              </a:rPr>
              <a:t>MPa</a:t>
            </a:r>
            <a:r>
              <a:rPr lang="en-AU" altLang="ko-KR" sz="2000" dirty="0" smtClean="0">
                <a:latin typeface="Arial" pitchFamily="34" charset="0"/>
                <a:cs typeface="Arial" pitchFamily="34" charset="0"/>
              </a:rPr>
              <a:t>, respectively, and stagnation temperatures from 288 K to 300 K.</a:t>
            </a:r>
            <a:endParaRPr lang="en-US" altLang="ko-K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647950" y="4725144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4592166" y="4725144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040438" y="4725144"/>
            <a:ext cx="720080" cy="4320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03734" y="3140968"/>
            <a:ext cx="8640960" cy="10772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 algn="ctr">
              <a:buClr>
                <a:schemeClr val="accent6">
                  <a:lumMod val="75000"/>
                </a:schemeClr>
              </a:buClr>
            </a:pPr>
            <a:r>
              <a:rPr lang="en-AU" altLang="ko-KR" sz="2400" dirty="0" smtClean="0">
                <a:latin typeface="Arial" pitchFamily="34" charset="0"/>
                <a:cs typeface="Arial" pitchFamily="34" charset="0"/>
              </a:rPr>
              <a:t>Thank you for your attention</a:t>
            </a:r>
          </a:p>
          <a:p>
            <a:pPr marL="271463" indent="-271463" algn="ctr"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</a:pPr>
            <a:endParaRPr lang="en-AU" altLang="ko-K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 algn="ctr">
              <a:buClr>
                <a:schemeClr val="accent6">
                  <a:lumMod val="75000"/>
                </a:schemeClr>
              </a:buClr>
            </a:pP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fractals@kogas.or.kr</a:t>
            </a:r>
            <a:endParaRPr lang="en-US" altLang="ko-K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718" y="1916832"/>
            <a:ext cx="5137499" cy="431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1766" y="548682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Background (1)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75742" y="1052736"/>
            <a:ext cx="8208912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l" defTabSz="179388">
              <a:spcBef>
                <a:spcPts val="12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In Korea, the construction of a closed-loop facility utilized for the calibration of high pressure gas meters is underway.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392366" y="2204865"/>
            <a:ext cx="3168352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l" defTabSz="179388">
              <a:spcBef>
                <a:spcPts val="12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The primary standard is a </a:t>
            </a:r>
            <a:r>
              <a:rPr lang="en-US" altLang="ko-KR" sz="1800" dirty="0" smtClean="0">
                <a:solidFill>
                  <a:srgbClr val="C00000"/>
                </a:solidFill>
                <a:latin typeface="Arial" charset="0"/>
              </a:rPr>
              <a:t>gravimetric system</a:t>
            </a: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; </a:t>
            </a:r>
            <a:endParaRPr lang="en-US" altLang="ko-KR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2920009" y="2116370"/>
            <a:ext cx="3328341" cy="664559"/>
          </a:xfrm>
          <a:prstGeom prst="straightConnector1">
            <a:avLst/>
          </a:prstGeom>
          <a:solidFill>
            <a:srgbClr val="9999FF"/>
          </a:solidFill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타원 12"/>
          <p:cNvSpPr/>
          <p:nvPr/>
        </p:nvSpPr>
        <p:spPr>
          <a:xfrm>
            <a:off x="1639838" y="1988840"/>
            <a:ext cx="1944216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>
            <a:stCxn id="13" idx="6"/>
          </p:cNvCxnSpPr>
          <p:nvPr/>
        </p:nvCxnSpPr>
        <p:spPr>
          <a:xfrm>
            <a:off x="3584054" y="2312876"/>
            <a:ext cx="2808312" cy="10801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2503934" y="3068960"/>
            <a:ext cx="1944216" cy="79208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448150" y="3212976"/>
            <a:ext cx="2016224" cy="28803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슬라이드 번호 개체 틀 11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392366" y="2924944"/>
            <a:ext cx="3168352" cy="9233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l" defTabSz="179388">
              <a:spcBef>
                <a:spcPts val="12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the secondary standard is a bank of </a:t>
            </a:r>
            <a:r>
              <a:rPr lang="en-US" altLang="ko-KR" sz="1800" dirty="0" smtClean="0">
                <a:solidFill>
                  <a:srgbClr val="C00000"/>
                </a:solidFill>
                <a:latin typeface="Arial" charset="0"/>
              </a:rPr>
              <a:t>critical flow Venturi nozzles (CFVN)</a:t>
            </a: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;</a:t>
            </a:r>
            <a:endParaRPr lang="en-US" altLang="ko-KR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464374" y="4005064"/>
            <a:ext cx="3168352" cy="14773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l" defTabSz="179388">
              <a:spcBef>
                <a:spcPts val="12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therefore, it is necessary to estimate the uncertainty  in critical flow function (CFF) appearing the nozzle flow equation.</a:t>
            </a:r>
            <a:endParaRPr lang="en-US" altLang="ko-KR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6" grpId="0"/>
      <p:bldP spid="13" grpId="0" animBg="1"/>
      <p:bldP spid="18" grpId="0" animBg="1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1766" y="836712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Background (2)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75742" y="1484784"/>
            <a:ext cx="8208912" cy="426886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 defTabSz="179388"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The calculation method of the uncertainty in CFF seems to be not yet established.</a:t>
            </a:r>
          </a:p>
          <a:p>
            <a:pPr marL="268288" indent="-268288" algn="just" defTabSz="179388"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Until the early 2000s, the uncertainty in CFF was regarded as nearly the same as an uncertainty of equation of state (EOS for compression-factor) in speed of sound (SoS); therefore, the uncertainty in the CFF calculated by AGA8 was regarded as 0.1 %.</a:t>
            </a:r>
          </a:p>
          <a:p>
            <a:pPr marL="268288" indent="-268288" algn="just" defTabSz="179388"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However, ISO 9300, published in 2005, presented the uncertainty in the CFF calculated with AGA8 as 0.05 % </a:t>
            </a:r>
            <a:r>
              <a:rPr lang="en-US" altLang="ko-KR" dirty="0" smtClean="0">
                <a:solidFill>
                  <a:srgbClr val="C00000"/>
                </a:solidFill>
                <a:latin typeface="Arial" charset="0"/>
              </a:rPr>
              <a:t>without mentioning any flow conditions</a:t>
            </a:r>
            <a:r>
              <a:rPr lang="en-US" altLang="ko-KR" dirty="0" smtClean="0">
                <a:latin typeface="Arial" charset="0"/>
              </a:rPr>
              <a:t>.</a:t>
            </a:r>
          </a:p>
          <a:p>
            <a:pPr marL="268288" indent="-268288" algn="just" defTabSz="179388"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NIST changed the uncertainty in CFF from 0.11 % to 0.061 % in 2006.  </a:t>
            </a:r>
          </a:p>
          <a:p>
            <a:pPr marL="268288" indent="-268288" algn="just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These have caused confusion about the uncertainty in CFF.</a:t>
            </a:r>
          </a:p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endParaRPr lang="en-US" altLang="ko-KR" dirty="0" smtClean="0">
              <a:latin typeface="Arial" charset="0"/>
            </a:endParaRPr>
          </a:p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endParaRPr lang="en-US" altLang="ko-KR" dirty="0">
              <a:latin typeface="Arial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2189" y="836615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Aim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76288" y="1412877"/>
            <a:ext cx="8352381" cy="157479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1"/>
                </a:solidFill>
                <a:latin typeface="Arial" charset="0"/>
              </a:rPr>
              <a:t>This study aimed to established a method of estimating the uncertainty in CFF, which is not yet clearly established;</a:t>
            </a:r>
          </a:p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2000" dirty="0" smtClean="0">
                <a:latin typeface="Arial" charset="0"/>
              </a:rPr>
              <a:t>to estimate the uncertainties in the CFFs calculated with AGA8 and GERG-2008 EOS (GERG-2008).</a:t>
            </a: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2189" y="836615"/>
            <a:ext cx="7593012" cy="388937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Critical flow function</a:t>
            </a:r>
            <a:r>
              <a:rPr lang="en-US" altLang="ko-KR" sz="2400" b="1" dirty="0">
                <a:solidFill>
                  <a:srgbClr val="316395"/>
                </a:solidFill>
                <a:latin typeface="Arial" charset="0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  <a:sym typeface="Wingdings" pitchFamily="2" charset="2"/>
              </a:rPr>
              <a:t>―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definition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76288" y="1412877"/>
            <a:ext cx="8352381" cy="9828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sz="1800" dirty="0" smtClean="0">
                <a:solidFill>
                  <a:schemeClr val="tx1"/>
                </a:solidFill>
                <a:latin typeface="Arial" charset="0"/>
              </a:rPr>
              <a:t>dimensionless function which characterizes the thermodynamic flow properties of an isentropic and one-dimensional flow between the inlet (stagnation conditions) and the </a:t>
            </a:r>
            <a:r>
              <a:rPr lang="en-US" altLang="ko-KR" dirty="0" smtClean="0">
                <a:latin typeface="Arial" charset="0"/>
              </a:rPr>
              <a:t>throat of a CFVN. </a:t>
            </a:r>
            <a:endParaRPr lang="en-US" altLang="ko-KR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207790" y="2780928"/>
          <a:ext cx="2304256" cy="465283"/>
        </p:xfrm>
        <a:graphic>
          <a:graphicData uri="http://schemas.openxmlformats.org/presentationml/2006/ole">
            <p:oleObj spid="_x0000_s23554" name="수식" r:id="rId4" imgW="1231366" imgH="241195" progId="Equation.3">
              <p:embed/>
            </p:oleObj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00078" y="2636912"/>
          <a:ext cx="2880320" cy="810757"/>
        </p:xfrm>
        <a:graphic>
          <a:graphicData uri="http://schemas.openxmlformats.org/presentationml/2006/ole">
            <p:oleObj spid="_x0000_s23555" name="수식" r:id="rId5" imgW="1612900" imgH="457200" progId="Equation.3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71886" y="4005064"/>
          <a:ext cx="3661091" cy="1101080"/>
        </p:xfrm>
        <a:graphic>
          <a:graphicData uri="http://schemas.openxmlformats.org/presentationml/2006/ole">
            <p:oleObj spid="_x0000_s23556" name="수식" r:id="rId6" imgW="1600200" imgH="482600" progId="Equation.3">
              <p:embed/>
            </p:oleObj>
          </a:graphicData>
        </a:graphic>
      </p:graphicFrame>
      <p:cxnSp>
        <p:nvCxnSpPr>
          <p:cNvPr id="12" name="직선 화살표 연결선 11"/>
          <p:cNvCxnSpPr/>
          <p:nvPr/>
        </p:nvCxnSpPr>
        <p:spPr>
          <a:xfrm>
            <a:off x="5024214" y="501317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32326" y="50131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stagnation pressure</a:t>
            </a:r>
            <a:endParaRPr lang="ko-KR" alt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5456262" y="42930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64374" y="42210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stagnation temperature</a:t>
            </a:r>
            <a:endParaRPr lang="ko-KR" alt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 flipV="1">
            <a:off x="5096222" y="371703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350" y="357301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molar mass</a:t>
            </a:r>
            <a:endParaRPr lang="ko-KR" alt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3728070" y="479715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2086" y="573325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gas flow velocity at the nozzle throat (sound speed)</a:t>
            </a:r>
            <a:endParaRPr lang="ko-KR" alt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 flipH="1" flipV="1">
            <a:off x="2359918" y="407707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79798" y="37170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mass density</a:t>
            </a:r>
            <a:endParaRPr lang="ko-KR" alt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2647950" y="4869160"/>
            <a:ext cx="1152128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7830" y="494116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critical mass flux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67830" y="530120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same meaning </a:t>
            </a:r>
          </a:p>
          <a:p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as CFF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슬라이드 번호 개체 틀 31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2" grpId="0"/>
      <p:bldP spid="2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2189" y="836615"/>
            <a:ext cx="7593012" cy="388937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Critical flow function</a:t>
            </a:r>
            <a:r>
              <a:rPr lang="en-US" altLang="ko-KR" sz="2400" b="1" dirty="0">
                <a:solidFill>
                  <a:srgbClr val="316395"/>
                </a:solidFill>
                <a:latin typeface="Arial" charset="0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2400" i="1" dirty="0" smtClean="0">
                <a:solidFill>
                  <a:srgbClr val="0070C0"/>
                </a:solidFill>
                <a:latin typeface="Arial"/>
                <a:ea typeface="HY견고딕" pitchFamily="18" charset="-127"/>
                <a:cs typeface="Arial"/>
                <a:sym typeface="Wingdings" pitchFamily="2" charset="2"/>
              </a:rPr>
              <a:t>―</a:t>
            </a:r>
            <a:r>
              <a:rPr lang="en-US" altLang="ko-KR" sz="2400" i="1" dirty="0" smtClean="0">
                <a:solidFill>
                  <a:srgbClr val="0070C0"/>
                </a:solidFill>
                <a:latin typeface="Arial" charset="0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2400" i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basis for computation of CFF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76288" y="1412877"/>
            <a:ext cx="8352381" cy="10064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A CFVN operates at maximum flow-rate, that is, the gas flow speed at  the throat of a CFVN is sound speed. Under the assumption that the gas flow is one-dimensional and isentropic between the inlet  and the throat of a CFVN:</a:t>
            </a:r>
            <a:endParaRPr lang="en-US" altLang="ko-KR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207790" y="4581128"/>
          <a:ext cx="1152128" cy="517282"/>
        </p:xfrm>
        <a:graphic>
          <a:graphicData uri="http://schemas.openxmlformats.org/presentationml/2006/ole">
            <p:oleObj spid="_x0000_s10251" name="수식" r:id="rId4" imgW="545760" imgH="241200" progId="Equation.3">
              <p:embed/>
            </p:oleObj>
          </a:graphicData>
        </a:graphic>
      </p:graphicFrame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904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1207790" y="5301208"/>
          <a:ext cx="5688632" cy="899388"/>
        </p:xfrm>
        <a:graphic>
          <a:graphicData uri="http://schemas.openxmlformats.org/presentationml/2006/ole">
            <p:oleObj spid="_x0000_s10253" name="수식" r:id="rId5" imgW="3136900" imgH="495300" progId="Equation.3">
              <p:embed/>
            </p:oleObj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1185863" y="2949575"/>
          <a:ext cx="5230812" cy="406400"/>
        </p:xfrm>
        <a:graphic>
          <a:graphicData uri="http://schemas.openxmlformats.org/presentationml/2006/ole">
            <p:oleObj spid="_x0000_s10255" name="수식" r:id="rId6" imgW="2895480" imgH="228600" progId="Equation.3">
              <p:embed/>
            </p:oleObj>
          </a:graphicData>
        </a:graphic>
      </p:graphicFrame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1135782" y="3573016"/>
          <a:ext cx="6552728" cy="785692"/>
        </p:xfrm>
        <a:graphic>
          <a:graphicData uri="http://schemas.openxmlformats.org/presentationml/2006/ole">
            <p:oleObj spid="_x0000_s10256" name="수식" r:id="rId7" imgW="3949560" imgH="482400" progId="Equation.3">
              <p:embed/>
            </p:oleObj>
          </a:graphicData>
        </a:graphic>
      </p:graphicFrame>
      <p:sp>
        <p:nvSpPr>
          <p:cNvPr id="42" name="슬라이드 번호 개체 틀 41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7</a:t>
            </a:fld>
            <a:endParaRPr lang="ko-KR" altLang="en-US"/>
          </a:p>
        </p:txBody>
      </p:sp>
      <p:cxnSp>
        <p:nvCxnSpPr>
          <p:cNvPr id="44" name="직선 화살표 연결선 43"/>
          <p:cNvCxnSpPr/>
          <p:nvPr/>
        </p:nvCxnSpPr>
        <p:spPr>
          <a:xfrm flipV="1">
            <a:off x="2287910" y="2708920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79998" y="24208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i="1" dirty="0" err="1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US" altLang="ko-KR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nt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mass density at the nozzle throat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2215902" y="4077072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52006" y="436510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i="1" dirty="0" err="1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US" altLang="ko-KR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nt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temperature at the nozzle throat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551064"/>
            <a:ext cx="8473355" cy="554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95822" y="836712"/>
            <a:ext cx="1944216" cy="2246769"/>
          </a:xfrm>
          <a:prstGeom prst="rect">
            <a:avLst/>
          </a:prstGeom>
          <a:solidFill>
            <a:schemeClr val="bg1"/>
          </a:solidFill>
          <a:ln>
            <a:solidFill>
              <a:srgbClr val="316395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· enthalpy</a:t>
            </a:r>
          </a:p>
          <a:p>
            <a:r>
              <a:rPr lang="en-US" altLang="ko-KR" sz="2000" dirty="0" smtClean="0"/>
              <a:t>· entropy</a:t>
            </a:r>
          </a:p>
          <a:p>
            <a:r>
              <a:rPr lang="en-US" altLang="ko-KR" sz="2000" dirty="0" smtClean="0"/>
              <a:t>· compression-   factor</a:t>
            </a:r>
          </a:p>
          <a:p>
            <a:r>
              <a:rPr lang="en-US" altLang="ko-KR" sz="2000" dirty="0" smtClean="0"/>
              <a:t>· temperature</a:t>
            </a:r>
          </a:p>
          <a:p>
            <a:r>
              <a:rPr lang="en-US" altLang="ko-KR" sz="2000" dirty="0" smtClean="0"/>
              <a:t>· density</a:t>
            </a:r>
          </a:p>
          <a:p>
            <a:r>
              <a:rPr lang="en-US" altLang="ko-KR" sz="2000" dirty="0" smtClean="0"/>
              <a:t>· </a:t>
            </a:r>
            <a:r>
              <a:rPr lang="en-US" altLang="ko-KR" sz="2000" b="1" dirty="0" smtClean="0"/>
              <a:t>SoS</a:t>
            </a:r>
            <a:endParaRPr lang="ko-KR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40438" y="3933056"/>
            <a:ext cx="1728192" cy="1200329"/>
          </a:xfrm>
          <a:prstGeom prst="rect">
            <a:avLst/>
          </a:prstGeom>
          <a:solidFill>
            <a:schemeClr val="bg1"/>
          </a:solidFill>
          <a:ln>
            <a:solidFill>
              <a:srgbClr val="316395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· enthalpy</a:t>
            </a:r>
          </a:p>
          <a:p>
            <a:r>
              <a:rPr lang="en-US" altLang="ko-KR" dirty="0" smtClean="0"/>
              <a:t>· entropy</a:t>
            </a:r>
          </a:p>
          <a:p>
            <a:r>
              <a:rPr lang="en-US" altLang="ko-KR" dirty="0" smtClean="0"/>
              <a:t>· compression-   factor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711846" y="4581128"/>
            <a:ext cx="2880320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11846" y="4149080"/>
            <a:ext cx="2880320" cy="432048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736182" y="44371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two phase region</a:t>
            </a:r>
            <a:endParaRPr lang="ko-KR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4054" y="1124744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b="1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sz="2000" b="1" baseline="-25000" dirty="0" err="1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smtClean="0">
                <a:latin typeface="Arial" pitchFamily="34" charset="0"/>
                <a:ea typeface="가는으뜸체"/>
                <a:cs typeface="Arial" pitchFamily="34" charset="0"/>
              </a:rPr>
              <a:t>≒</a:t>
            </a:r>
            <a:r>
              <a:rPr lang="en-US" altLang="ko-KR" sz="2000" b="1" dirty="0" smtClean="0">
                <a:latin typeface="가는으뜸체"/>
                <a:ea typeface="가는으뜸체"/>
                <a:cs typeface="Arial" pitchFamily="34" charset="0"/>
              </a:rPr>
              <a:t> 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0.52 </a:t>
            </a:r>
            <a:r>
              <a:rPr lang="en-US" altLang="ko-KR" sz="2000" b="1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sz="20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4054" y="1484784"/>
            <a:ext cx="20162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000" b="1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ko-KR" sz="2000" b="1" baseline="-25000" dirty="0" err="1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smtClean="0">
                <a:latin typeface="Arial" pitchFamily="34" charset="0"/>
                <a:ea typeface="가는으뜸체"/>
                <a:cs typeface="Arial" pitchFamily="34" charset="0"/>
              </a:rPr>
              <a:t>≒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altLang="ko-KR" sz="2000" b="1" baseline="-25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– 42 K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88310" y="335699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at nozzle inlet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862" y="321297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at nozzle throat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0118" y="404664"/>
            <a:ext cx="441801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직선 연결선 24"/>
          <p:cNvCxnSpPr/>
          <p:nvPr/>
        </p:nvCxnSpPr>
        <p:spPr>
          <a:xfrm flipH="1">
            <a:off x="3512046" y="2204864"/>
            <a:ext cx="1584176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3512046" y="2204864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48350" y="29249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(stagnation conditions)</a:t>
            </a:r>
            <a:endParaRPr lang="ko-KR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 animBg="1"/>
      <p:bldP spid="13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50" y="836712"/>
            <a:ext cx="7593012" cy="38893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ko-KR" sz="2400" b="1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Methodology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 charset="0"/>
                <a:ea typeface="HY견고딕" pitchFamily="18" charset="-127"/>
              </a:rPr>
              <a:t> </a:t>
            </a:r>
            <a:r>
              <a:rPr lang="en-US" altLang="ko-KR" sz="2400" b="0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― </a:t>
            </a:r>
            <a:r>
              <a:rPr lang="en-US" altLang="ko-KR" sz="2400" b="0" i="1" dirty="0" smtClean="0">
                <a:solidFill>
                  <a:srgbClr val="316395"/>
                </a:solidFill>
                <a:latin typeface="Arial"/>
                <a:ea typeface="HY견고딕" pitchFamily="18" charset="-127"/>
                <a:cs typeface="Arial"/>
              </a:rPr>
              <a:t>sources of the uncertainty in CFF</a:t>
            </a:r>
            <a:endParaRPr lang="en-US" altLang="ko-KR" sz="2400" b="0" i="1" dirty="0" smtClean="0">
              <a:solidFill>
                <a:srgbClr val="316395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703734" y="1628800"/>
            <a:ext cx="8496944" cy="442480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The sources of the uncertainty in CFF are as follows:</a:t>
            </a:r>
          </a:p>
          <a:p>
            <a:pPr marL="727200" lvl="2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lang="en-US" altLang="ko-KR" dirty="0" smtClean="0">
                <a:latin typeface="Arial" charset="0"/>
              </a:rPr>
              <a:t>uncertainty in compression-factor at stagnation conditions, </a:t>
            </a:r>
            <a:r>
              <a:rPr lang="en-US" altLang="ko-KR" i="1" dirty="0" smtClean="0">
                <a:latin typeface="Arial" charset="0"/>
              </a:rPr>
              <a:t>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o</a:t>
            </a:r>
            <a:r>
              <a:rPr lang="en-US" altLang="ko-KR" dirty="0" smtClean="0">
                <a:latin typeface="Arial" charset="0"/>
              </a:rPr>
              <a:t>);</a:t>
            </a:r>
          </a:p>
          <a:p>
            <a:pPr marL="727200" lvl="2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lang="en-US" altLang="ko-KR" dirty="0" smtClean="0">
                <a:latin typeface="Arial" charset="0"/>
              </a:rPr>
              <a:t>uncertainty in compression-factor at the nozzle throat conditions</a:t>
            </a:r>
            <a:r>
              <a:rPr lang="en-US" altLang="ko-KR" i="1" dirty="0" smtClean="0">
                <a:latin typeface="Arial" charset="0"/>
              </a:rPr>
              <a:t> 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);</a:t>
            </a:r>
          </a:p>
          <a:p>
            <a:pPr marL="727200" lvl="2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lang="en-US" altLang="ko-KR" dirty="0" smtClean="0">
                <a:latin typeface="Arial" charset="0"/>
              </a:rPr>
              <a:t>uncertainty in SoS at the nozzle throat conditions, </a:t>
            </a:r>
            <a:r>
              <a:rPr lang="en-US" altLang="ko-KR" i="1" dirty="0" smtClean="0">
                <a:latin typeface="Arial" charset="0"/>
              </a:rPr>
              <a:t>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w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);</a:t>
            </a:r>
          </a:p>
          <a:p>
            <a:pPr marL="727200" lvl="2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lang="en-US" altLang="ko-KR" dirty="0" smtClean="0">
                <a:latin typeface="Arial" charset="0"/>
              </a:rPr>
              <a:t>uncertainty in function for ideal gas isobaric heat capacities;</a:t>
            </a:r>
          </a:p>
          <a:p>
            <a:pPr marL="727200" lvl="2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lang="en-US" altLang="ko-KR" dirty="0" smtClean="0">
                <a:latin typeface="Arial" charset="0"/>
              </a:rPr>
              <a:t>uncertainty in enthalpy.</a:t>
            </a:r>
          </a:p>
          <a:p>
            <a:pPr marL="270000" lvl="1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lang="en-US" altLang="ko-KR" sz="2000" baseline="-25000" dirty="0" smtClean="0">
              <a:solidFill>
                <a:schemeClr val="tx1"/>
              </a:solidFill>
              <a:latin typeface="Arial" charset="0"/>
            </a:endParaRPr>
          </a:p>
          <a:p>
            <a:pPr marL="270000" indent="-288000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r>
              <a:rPr lang="en-US" altLang="ko-KR" dirty="0" smtClean="0">
                <a:latin typeface="Arial" charset="0"/>
              </a:rPr>
              <a:t>Although a correlation is present between </a:t>
            </a:r>
            <a:r>
              <a:rPr lang="en-US" altLang="ko-KR" i="1" dirty="0" smtClean="0">
                <a:latin typeface="Arial" charset="0"/>
              </a:rPr>
              <a:t>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) and </a:t>
            </a:r>
            <a:r>
              <a:rPr lang="en-US" altLang="ko-KR" i="1" dirty="0" smtClean="0">
                <a:latin typeface="Arial" charset="0"/>
              </a:rPr>
              <a:t>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w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) in CFF computation, the percentage contribution from </a:t>
            </a:r>
            <a:r>
              <a:rPr lang="en-US" altLang="ko-KR" i="1" dirty="0" smtClean="0">
                <a:latin typeface="Arial" charset="0"/>
              </a:rPr>
              <a:t>u</a:t>
            </a:r>
            <a:r>
              <a:rPr lang="en-US" altLang="ko-KR" dirty="0" smtClean="0">
                <a:latin typeface="Arial" charset="0"/>
              </a:rPr>
              <a:t>(</a:t>
            </a:r>
            <a:r>
              <a:rPr lang="en-US" altLang="ko-KR" i="1" dirty="0" err="1" smtClean="0">
                <a:latin typeface="Arial" charset="0"/>
              </a:rPr>
              <a:t>Z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) to the total uncertainty in </a:t>
            </a:r>
            <a:r>
              <a:rPr lang="en-US" altLang="ko-KR" i="1" dirty="0" err="1" smtClean="0">
                <a:latin typeface="Arial" charset="0"/>
              </a:rPr>
              <a:t>w</a:t>
            </a:r>
            <a:r>
              <a:rPr lang="en-US" altLang="ko-KR" baseline="-25000" dirty="0" err="1" smtClean="0">
                <a:latin typeface="Arial" charset="0"/>
              </a:rPr>
              <a:t>nt</a:t>
            </a:r>
            <a:r>
              <a:rPr lang="en-US" altLang="ko-KR" dirty="0" smtClean="0">
                <a:latin typeface="Arial" charset="0"/>
              </a:rPr>
              <a:t> is very small (max. 3 %), which is negligible.</a:t>
            </a:r>
          </a:p>
          <a:p>
            <a:pPr marL="268288" indent="-268288" defTabSz="179388">
              <a:lnSpc>
                <a:spcPct val="110000"/>
              </a:lnSpc>
              <a:spcBef>
                <a:spcPts val="1000"/>
              </a:spcBef>
              <a:buClr>
                <a:srgbClr val="E46C0A"/>
              </a:buClr>
              <a:buFont typeface="Wingdings" pitchFamily="2" charset="2"/>
              <a:buChar char="l"/>
            </a:pPr>
            <a:endParaRPr lang="en-US" altLang="ko-KR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7472486" y="116632"/>
            <a:ext cx="2311030" cy="365125"/>
          </a:xfrm>
        </p:spPr>
        <p:txBody>
          <a:bodyPr/>
          <a:lstStyle/>
          <a:p>
            <a:fld id="{12D52439-2C0C-4933-90CC-69CB62686AEF}" type="slidenum">
              <a:rPr lang="ko-KR" altLang="en-US" smtClean="0"/>
              <a:pPr/>
              <a:t>9</a:t>
            </a:fld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1423814" y="3573016"/>
            <a:ext cx="61206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423814" y="4005064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68230" y="36450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included in speed of sound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2504</Words>
  <Application>Microsoft Office PowerPoint</Application>
  <PresentationFormat>사용자 지정</PresentationFormat>
  <Paragraphs>642</Paragraphs>
  <Slides>29</Slides>
  <Notes>26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29</vt:i4>
      </vt:variant>
    </vt:vector>
  </HeadingPairs>
  <TitlesOfParts>
    <vt:vector size="32" baseType="lpstr">
      <vt:lpstr>Office 테마</vt:lpstr>
      <vt:lpstr>Photo Editor 사진</vt:lpstr>
      <vt:lpstr>수식</vt:lpstr>
      <vt:lpstr>The Uncertainty in the Critical Flow Functions Calculated with AGA8-92DC and GERG-2008</vt:lpstr>
      <vt:lpstr>Contents</vt:lpstr>
      <vt:lpstr>Background (1)</vt:lpstr>
      <vt:lpstr>Background (2)</vt:lpstr>
      <vt:lpstr>Aim</vt:lpstr>
      <vt:lpstr>Critical flow function ― definition</vt:lpstr>
      <vt:lpstr>Critical flow function ― basis for computation of CFF</vt:lpstr>
      <vt:lpstr>슬라이드 8</vt:lpstr>
      <vt:lpstr>Methodology ― sources of the uncertainty in CFF</vt:lpstr>
      <vt:lpstr>Methodology ― modified Helmholtz free energy (1)</vt:lpstr>
      <vt:lpstr>Methodology ― modified Helmholtz free energy (2)</vt:lpstr>
      <vt:lpstr>Methodology ― test gases</vt:lpstr>
      <vt:lpstr>Methodology ― relative sensitivity coefficient (RSC) of CFF with respect to compression factor (1)</vt:lpstr>
      <vt:lpstr>Methodology ― relative sensitivity coefficient (RSC) of CFF with respect to compression factor (2)</vt:lpstr>
      <vt:lpstr>Methodology ― a model for the uncertainty contribution from each Z factor</vt:lpstr>
      <vt:lpstr>Methodology ― RSC of CFF with respect to SoS (1)</vt:lpstr>
      <vt:lpstr>Methodology ― RSC of CFF with respect to SoS (2)</vt:lpstr>
      <vt:lpstr>Methodology ― RSC of CFF with respect to SoS (3)</vt:lpstr>
      <vt:lpstr>Methodology ― RSC of CFF with respect to SoS (4)</vt:lpstr>
      <vt:lpstr>Methodology ― a model for the uncertainty contribution from SoS</vt:lpstr>
      <vt:lpstr>Methodology ― uncertainty in SoS in CFF computation (1)</vt:lpstr>
      <vt:lpstr>Methodology ― uncertainty in SoS in CFF computation (2)</vt:lpstr>
      <vt:lpstr>Methodology ― uncertainty in SoS in CFF computation (3)</vt:lpstr>
      <vt:lpstr>Uncertain in CFF ― about temperature and pressure range (1)</vt:lpstr>
      <vt:lpstr>Uncertain in CFF ― about temperature and pressure range (2)</vt:lpstr>
      <vt:lpstr>Uncertain in CFF ― about temperature and pressure range (3)</vt:lpstr>
      <vt:lpstr>Uncertain in CFF ― Estimation</vt:lpstr>
      <vt:lpstr>Conclusion</vt:lpstr>
      <vt:lpstr>슬라이드 29</vt:lpstr>
    </vt:vector>
  </TitlesOfParts>
  <Company>한국가스공사 연구개발원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Uncertainty in the Critical Flow Functions Calculated with AGA8-92 DC and GERG-2008</dc:title>
  <dc:creator>kogas</dc:creator>
  <cp:lastModifiedBy>kogas</cp:lastModifiedBy>
  <cp:revision>247</cp:revision>
  <dcterms:created xsi:type="dcterms:W3CDTF">2016-09-04T08:58:10Z</dcterms:created>
  <dcterms:modified xsi:type="dcterms:W3CDTF">2016-09-22T10:49:23Z</dcterms:modified>
</cp:coreProperties>
</file>