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256" r:id="rId6"/>
    <p:sldId id="257" r:id="rId7"/>
    <p:sldId id="285" r:id="rId8"/>
    <p:sldId id="317" r:id="rId9"/>
    <p:sldId id="323" r:id="rId10"/>
    <p:sldId id="315" r:id="rId11"/>
    <p:sldId id="324" r:id="rId12"/>
    <p:sldId id="326" r:id="rId13"/>
    <p:sldId id="287" r:id="rId14"/>
    <p:sldId id="327" r:id="rId15"/>
    <p:sldId id="320" r:id="rId16"/>
    <p:sldId id="328" r:id="rId17"/>
    <p:sldId id="325" r:id="rId18"/>
    <p:sldId id="276" r:id="rId19"/>
    <p:sldId id="329" r:id="rId20"/>
    <p:sldId id="282" r:id="rId21"/>
  </p:sldIdLst>
  <p:sldSz cx="9144000" cy="6858000" type="screen4x3"/>
  <p:notesSz cx="7099300" cy="102346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66FF"/>
    <a:srgbClr val="008000"/>
    <a:srgbClr val="800000"/>
    <a:srgbClr val="0066CC"/>
    <a:srgbClr val="660066"/>
    <a:srgbClr val="0033CC"/>
    <a:srgbClr val="FF6600"/>
    <a:srgbClr val="00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édio 4 - Destaqu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FD4443E-F989-4FC4-A0C8-D5A2AF1F390B}" styleName="Estilo Escuro 1 - Destaque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Estilo Escuro 1 - Destaque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Estilo Escuro 1 - Destaqu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Estilo E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Estilo Escuro 1 - Destaqu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Estilo Médio 4 - Destaqu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DBED569-4797-4DF1-A0F4-6AAB3CD982D8}" styleName="Estilo Claro 3 - Destaqu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Estilo Claro 3 - Destaqu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743" autoAdjust="0"/>
  </p:normalViewPr>
  <p:slideViewPr>
    <p:cSldViewPr snapToGrid="0" showGuides="1">
      <p:cViewPr>
        <p:scale>
          <a:sx n="66" d="100"/>
          <a:sy n="66" d="100"/>
        </p:scale>
        <p:origin x="-2850" y="-984"/>
      </p:cViewPr>
      <p:guideLst>
        <p:guide orient="horz" pos="2164"/>
        <p:guide pos="2883"/>
      </p:guideLst>
    </p:cSldViewPr>
  </p:slideViewPr>
  <p:outlineViewPr>
    <p:cViewPr>
      <p:scale>
        <a:sx n="33" d="100"/>
        <a:sy n="33" d="100"/>
      </p:scale>
      <p:origin x="0" y="29172"/>
    </p:cViewPr>
  </p:outlin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76" d="100"/>
          <a:sy n="76" d="100"/>
        </p:scale>
        <p:origin x="-3978" y="-108"/>
      </p:cViewPr>
      <p:guideLst>
        <p:guide orient="horz" pos="3223"/>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1"/>
            <a:ext cx="3077034" cy="511732"/>
          </a:xfrm>
          <a:prstGeom prst="rect">
            <a:avLst/>
          </a:prstGeom>
        </p:spPr>
        <p:txBody>
          <a:bodyPr vert="horz" lIns="95738" tIns="47869" rIns="95738" bIns="47869" rtlCol="0"/>
          <a:lstStyle>
            <a:lvl1pPr algn="l">
              <a:defRPr sz="1300"/>
            </a:lvl1pPr>
          </a:lstStyle>
          <a:p>
            <a:endParaRPr lang="fr-FR"/>
          </a:p>
        </p:txBody>
      </p:sp>
      <p:sp>
        <p:nvSpPr>
          <p:cNvPr id="3" name="Marcador de Posição da Data 2"/>
          <p:cNvSpPr>
            <a:spLocks noGrp="1"/>
          </p:cNvSpPr>
          <p:nvPr>
            <p:ph type="dt" sz="quarter" idx="1"/>
          </p:nvPr>
        </p:nvSpPr>
        <p:spPr>
          <a:xfrm>
            <a:off x="4020591" y="1"/>
            <a:ext cx="3077034" cy="511732"/>
          </a:xfrm>
          <a:prstGeom prst="rect">
            <a:avLst/>
          </a:prstGeom>
        </p:spPr>
        <p:txBody>
          <a:bodyPr vert="horz" lIns="95738" tIns="47869" rIns="95738" bIns="47869" rtlCol="0"/>
          <a:lstStyle>
            <a:lvl1pPr algn="r">
              <a:defRPr sz="1300"/>
            </a:lvl1pPr>
          </a:lstStyle>
          <a:p>
            <a:fld id="{78FF941A-E3B1-49FD-A719-B8115CEB2757}" type="datetime1">
              <a:rPr lang="fr-FR" smtClean="0"/>
              <a:t>19/09/2016</a:t>
            </a:fld>
            <a:endParaRPr lang="fr-FR"/>
          </a:p>
        </p:txBody>
      </p:sp>
      <p:sp>
        <p:nvSpPr>
          <p:cNvPr id="4" name="Marcador de Posição do Rodapé 3"/>
          <p:cNvSpPr>
            <a:spLocks noGrp="1"/>
          </p:cNvSpPr>
          <p:nvPr>
            <p:ph type="ftr" sz="quarter" idx="2"/>
          </p:nvPr>
        </p:nvSpPr>
        <p:spPr>
          <a:xfrm>
            <a:off x="0" y="9721239"/>
            <a:ext cx="3077034" cy="511732"/>
          </a:xfrm>
          <a:prstGeom prst="rect">
            <a:avLst/>
          </a:prstGeom>
        </p:spPr>
        <p:txBody>
          <a:bodyPr vert="horz" lIns="95738" tIns="47869" rIns="95738" bIns="47869" rtlCol="0" anchor="b"/>
          <a:lstStyle>
            <a:lvl1pPr algn="l">
              <a:defRPr sz="1300"/>
            </a:lvl1pPr>
          </a:lstStyle>
          <a:p>
            <a:endParaRPr lang="fr-FR"/>
          </a:p>
        </p:txBody>
      </p:sp>
      <p:sp>
        <p:nvSpPr>
          <p:cNvPr id="5" name="Marcador de Posição do Número do Diapositivo 4"/>
          <p:cNvSpPr>
            <a:spLocks noGrp="1"/>
          </p:cNvSpPr>
          <p:nvPr>
            <p:ph type="sldNum" sz="quarter" idx="3"/>
          </p:nvPr>
        </p:nvSpPr>
        <p:spPr>
          <a:xfrm>
            <a:off x="4020591" y="9721239"/>
            <a:ext cx="3077034" cy="511732"/>
          </a:xfrm>
          <a:prstGeom prst="rect">
            <a:avLst/>
          </a:prstGeom>
        </p:spPr>
        <p:txBody>
          <a:bodyPr vert="horz" lIns="95738" tIns="47869" rIns="95738" bIns="47869" rtlCol="0" anchor="b"/>
          <a:lstStyle>
            <a:lvl1pPr algn="r">
              <a:defRPr sz="1300"/>
            </a:lvl1pPr>
          </a:lstStyle>
          <a:p>
            <a:fld id="{26124C75-0EED-4C54-9B4D-366E62D3C0F7}" type="slidenum">
              <a:rPr lang="fr-FR" smtClean="0"/>
              <a:t>‹nº›</a:t>
            </a:fld>
            <a:endParaRPr lang="fr-FR"/>
          </a:p>
        </p:txBody>
      </p:sp>
    </p:spTree>
    <p:extLst>
      <p:ext uri="{BB962C8B-B14F-4D97-AF65-F5344CB8AC3E}">
        <p14:creationId xmlns:p14="http://schemas.microsoft.com/office/powerpoint/2010/main" val="41583333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2" y="1"/>
            <a:ext cx="3076363" cy="511732"/>
          </a:xfrm>
          <a:prstGeom prst="rect">
            <a:avLst/>
          </a:prstGeom>
        </p:spPr>
        <p:txBody>
          <a:bodyPr vert="horz" lIns="95738" tIns="47869" rIns="95738" bIns="47869" rtlCol="0"/>
          <a:lstStyle>
            <a:lvl1pPr algn="l">
              <a:defRPr sz="1300"/>
            </a:lvl1pPr>
          </a:lstStyle>
          <a:p>
            <a:endParaRPr lang="pt-PT"/>
          </a:p>
        </p:txBody>
      </p:sp>
      <p:sp>
        <p:nvSpPr>
          <p:cNvPr id="3" name="Marcador de Posição da Data 2"/>
          <p:cNvSpPr>
            <a:spLocks noGrp="1"/>
          </p:cNvSpPr>
          <p:nvPr>
            <p:ph type="dt" idx="1"/>
          </p:nvPr>
        </p:nvSpPr>
        <p:spPr>
          <a:xfrm>
            <a:off x="4021294" y="1"/>
            <a:ext cx="3076363" cy="511732"/>
          </a:xfrm>
          <a:prstGeom prst="rect">
            <a:avLst/>
          </a:prstGeom>
        </p:spPr>
        <p:txBody>
          <a:bodyPr vert="horz" lIns="95738" tIns="47869" rIns="95738" bIns="47869" rtlCol="0"/>
          <a:lstStyle>
            <a:lvl1pPr algn="r">
              <a:defRPr sz="1300"/>
            </a:lvl1pPr>
          </a:lstStyle>
          <a:p>
            <a:fld id="{F8DCE793-E39A-4F5A-A488-85446962BCB8}" type="datetime1">
              <a:rPr lang="fr-FR" smtClean="0"/>
              <a:t>19/09/2016</a:t>
            </a:fld>
            <a:endParaRPr lang="pt-PT"/>
          </a:p>
        </p:txBody>
      </p:sp>
      <p:sp>
        <p:nvSpPr>
          <p:cNvPr id="4" name="Marcador de Posição da Imagem do Diapositivo 3"/>
          <p:cNvSpPr>
            <a:spLocks noGrp="1" noRot="1" noChangeAspect="1"/>
          </p:cNvSpPr>
          <p:nvPr>
            <p:ph type="sldImg" idx="2"/>
          </p:nvPr>
        </p:nvSpPr>
        <p:spPr>
          <a:xfrm>
            <a:off x="992188" y="769938"/>
            <a:ext cx="5114925" cy="3835400"/>
          </a:xfrm>
          <a:prstGeom prst="rect">
            <a:avLst/>
          </a:prstGeom>
          <a:noFill/>
          <a:ln w="12700">
            <a:solidFill>
              <a:prstClr val="black"/>
            </a:solidFill>
          </a:ln>
        </p:spPr>
        <p:txBody>
          <a:bodyPr vert="horz" lIns="95738" tIns="47869" rIns="95738" bIns="47869" rtlCol="0" anchor="ctr"/>
          <a:lstStyle/>
          <a:p>
            <a:endParaRPr lang="pt-PT"/>
          </a:p>
        </p:txBody>
      </p:sp>
      <p:sp>
        <p:nvSpPr>
          <p:cNvPr id="5" name="Marcador de Posição de Notas 4"/>
          <p:cNvSpPr>
            <a:spLocks noGrp="1"/>
          </p:cNvSpPr>
          <p:nvPr>
            <p:ph type="body" sz="quarter" idx="3"/>
          </p:nvPr>
        </p:nvSpPr>
        <p:spPr>
          <a:xfrm>
            <a:off x="709930" y="4861442"/>
            <a:ext cx="5679440" cy="4605577"/>
          </a:xfrm>
          <a:prstGeom prst="rect">
            <a:avLst/>
          </a:prstGeom>
        </p:spPr>
        <p:txBody>
          <a:bodyPr vert="horz" lIns="95738" tIns="47869" rIns="95738" bIns="47869"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2" y="9721108"/>
            <a:ext cx="3076363" cy="511732"/>
          </a:xfrm>
          <a:prstGeom prst="rect">
            <a:avLst/>
          </a:prstGeom>
        </p:spPr>
        <p:txBody>
          <a:bodyPr vert="horz" lIns="95738" tIns="47869" rIns="95738" bIns="47869"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4021294" y="9721108"/>
            <a:ext cx="3076363" cy="511732"/>
          </a:xfrm>
          <a:prstGeom prst="rect">
            <a:avLst/>
          </a:prstGeom>
        </p:spPr>
        <p:txBody>
          <a:bodyPr vert="horz" lIns="95738" tIns="47869" rIns="95738" bIns="47869" rtlCol="0" anchor="b"/>
          <a:lstStyle>
            <a:lvl1pPr algn="r">
              <a:defRPr sz="1300"/>
            </a:lvl1pPr>
          </a:lstStyle>
          <a:p>
            <a:fld id="{3B4D80A6-EA1B-4101-8E17-F17F82AEFEEC}" type="slidenum">
              <a:rPr lang="pt-PT" smtClean="0"/>
              <a:pPr/>
              <a:t>‹nº›</a:t>
            </a:fld>
            <a:endParaRPr lang="pt-PT"/>
          </a:p>
        </p:txBody>
      </p:sp>
    </p:spTree>
    <p:extLst>
      <p:ext uri="{BB962C8B-B14F-4D97-AF65-F5344CB8AC3E}">
        <p14:creationId xmlns:p14="http://schemas.microsoft.com/office/powerpoint/2010/main" val="12377433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43042" y="2130425"/>
            <a:ext cx="6572296" cy="1470025"/>
          </a:xfrm>
        </p:spPr>
        <p:txBody>
          <a:bodyPr>
            <a:normAutofit/>
          </a:bodyPr>
          <a:lstStyle>
            <a:lvl1pPr>
              <a:defRPr sz="3200">
                <a:solidFill>
                  <a:srgbClr val="003300"/>
                </a:solidFill>
              </a:defRPr>
            </a:lvl1pPr>
          </a:lstStyle>
          <a:p>
            <a:r>
              <a:rPr lang="pt-PT" dirty="0" smtClean="0"/>
              <a:t>Clique para editar o estilo</a:t>
            </a:r>
            <a:endParaRPr lang="pt-PT" dirty="0"/>
          </a:p>
        </p:txBody>
      </p:sp>
      <p:sp>
        <p:nvSpPr>
          <p:cNvPr id="3" name="Subtítulo 2"/>
          <p:cNvSpPr>
            <a:spLocks noGrp="1"/>
          </p:cNvSpPr>
          <p:nvPr>
            <p:ph type="subTitle" idx="1"/>
          </p:nvPr>
        </p:nvSpPr>
        <p:spPr>
          <a:xfrm>
            <a:off x="1643042" y="3886200"/>
            <a:ext cx="6129358" cy="1752600"/>
          </a:xfrm>
        </p:spPr>
        <p:txBody>
          <a:bodyPr/>
          <a:lstStyle>
            <a:lvl1pPr marL="0" indent="0" algn="l">
              <a:buNone/>
              <a:defRPr>
                <a:solidFill>
                  <a:srgbClr val="0033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grpSp>
        <p:nvGrpSpPr>
          <p:cNvPr id="14" name="Grupo 13"/>
          <p:cNvGrpSpPr/>
          <p:nvPr userDrawn="1"/>
        </p:nvGrpSpPr>
        <p:grpSpPr>
          <a:xfrm>
            <a:off x="0" y="0"/>
            <a:ext cx="9144000" cy="1197710"/>
            <a:chOff x="0" y="0"/>
            <a:chExt cx="9144000" cy="1197710"/>
          </a:xfrm>
        </p:grpSpPr>
        <p:sp>
          <p:nvSpPr>
            <p:cNvPr id="10" name="Rectângulo 9"/>
            <p:cNvSpPr/>
            <p:nvPr userDrawn="1"/>
          </p:nvSpPr>
          <p:spPr>
            <a:xfrm>
              <a:off x="0" y="714355"/>
              <a:ext cx="9144000" cy="482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ângulo 7"/>
            <p:cNvSpPr/>
            <p:nvPr userDrawn="1"/>
          </p:nvSpPr>
          <p:spPr>
            <a:xfrm>
              <a:off x="0" y="0"/>
              <a:ext cx="9144000" cy="714356"/>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Picture 2" descr="G:\DIDAE\UPQ\PIN\Edicoes\GabDesign\Fotos IPQ varios logos produtos historicos\MVC-045S.JPG"/>
            <p:cNvPicPr>
              <a:picLocks noChangeAspect="1" noChangeArrowheads="1"/>
            </p:cNvPicPr>
            <p:nvPr userDrawn="1"/>
          </p:nvPicPr>
          <p:blipFill>
            <a:blip r:embed="rId2" cstate="print"/>
            <a:srcRect/>
            <a:stretch>
              <a:fillRect/>
            </a:stretch>
          </p:blipFill>
          <p:spPr bwMode="auto">
            <a:xfrm>
              <a:off x="357158" y="0"/>
              <a:ext cx="1231009" cy="1197710"/>
            </a:xfrm>
            <a:prstGeom prst="rect">
              <a:avLst/>
            </a:prstGeom>
            <a:noFill/>
            <a:ln>
              <a:noFill/>
            </a:ln>
          </p:spPr>
        </p:pic>
        <p:pic>
          <p:nvPicPr>
            <p:cNvPr id="9" name="Imagem 8" descr="Logo_IPQ_fundo azul.jpg"/>
            <p:cNvPicPr>
              <a:picLocks noChangeAspect="1"/>
            </p:cNvPicPr>
            <p:nvPr userDrawn="1"/>
          </p:nvPicPr>
          <p:blipFill>
            <a:blip r:embed="rId3" cstate="print"/>
            <a:stretch>
              <a:fillRect/>
            </a:stretch>
          </p:blipFill>
          <p:spPr>
            <a:xfrm>
              <a:off x="1714480" y="214290"/>
              <a:ext cx="2636240" cy="339662"/>
            </a:xfrm>
            <a:prstGeom prst="rect">
              <a:avLst/>
            </a:prstGeom>
          </p:spPr>
        </p:pic>
      </p:grpSp>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a:xfrm>
            <a:off x="306476" y="743710"/>
            <a:ext cx="8441988" cy="453042"/>
          </a:xfrm>
        </p:spPr>
        <p:txBody>
          <a:bodyPr/>
          <a:lstStyle/>
          <a:p>
            <a:r>
              <a:rPr lang="pt-PT" dirty="0" smtClean="0"/>
              <a:t>Clique para editar o estilo</a:t>
            </a:r>
            <a:endParaRPr lang="pt-PT" dirty="0"/>
          </a:p>
        </p:txBody>
      </p:sp>
      <p:sp>
        <p:nvSpPr>
          <p:cNvPr id="3" name="Marcador de Posição de Conteúdo 2"/>
          <p:cNvSpPr>
            <a:spLocks noGrp="1"/>
          </p:cNvSpPr>
          <p:nvPr>
            <p:ph idx="1"/>
          </p:nvPr>
        </p:nvSpPr>
        <p:spPr>
          <a:xfrm>
            <a:off x="303847" y="1700808"/>
            <a:ext cx="8444617" cy="4248472"/>
          </a:xfrm>
        </p:spPr>
        <p:txBody>
          <a:bodyPr/>
          <a:lstStyle>
            <a:lvl1pPr marL="0" indent="0">
              <a:buNone/>
              <a:defRPr/>
            </a:lvl1pPr>
            <a:lvl2pPr marL="742950" indent="-285750">
              <a:buFont typeface="Arial" pitchFamily="34" charset="0"/>
              <a:buChar char="•"/>
              <a:defRPr/>
            </a:lvl2pPr>
            <a:lvl4pPr marL="1600200" indent="-228600">
              <a:buFont typeface="Arial" pitchFamily="34" charset="0"/>
              <a:buChar char="•"/>
              <a:defRPr/>
            </a:lvl4pPr>
            <a:lvl5pPr marL="2057400" indent="-228600">
              <a:buFont typeface="Arial" pitchFamily="34" charset="0"/>
              <a:buChar char="•"/>
              <a:defRPr/>
            </a:lvl5pPr>
          </a:lstStyle>
          <a:p>
            <a:pPr lvl="0"/>
            <a:r>
              <a:rPr lang="pt-PT" dirty="0" smtClean="0"/>
              <a:t>Clique para editar os estilos</a:t>
            </a:r>
          </a:p>
          <a:p>
            <a:pPr lvl="1"/>
            <a:r>
              <a:rPr lang="pt-PT" dirty="0" smtClean="0"/>
              <a:t>Segundo nível</a:t>
            </a:r>
          </a:p>
          <a:p>
            <a:pPr lvl="2"/>
            <a:r>
              <a:rPr lang="pt-PT" dirty="0" smtClean="0"/>
              <a:t>Terceiro nível</a:t>
            </a:r>
          </a:p>
          <a:p>
            <a:pPr lvl="3"/>
            <a:r>
              <a:rPr lang="pt-PT" dirty="0" smtClean="0"/>
              <a:t>Quarto nível</a:t>
            </a:r>
          </a:p>
          <a:p>
            <a:pPr lvl="4"/>
            <a:r>
              <a:rPr lang="pt-PT" dirty="0" smtClean="0"/>
              <a:t>Quinto nível</a:t>
            </a:r>
            <a:endParaRPr lang="pt-PT" dirty="0"/>
          </a:p>
        </p:txBody>
      </p:sp>
      <p:sp>
        <p:nvSpPr>
          <p:cNvPr id="6" name="Marcador de Posição do Número do Diapositivo 5"/>
          <p:cNvSpPr>
            <a:spLocks noGrp="1"/>
          </p:cNvSpPr>
          <p:nvPr>
            <p:ph type="sldNum" sz="quarter" idx="12"/>
          </p:nvPr>
        </p:nvSpPr>
        <p:spPr/>
        <p:txBody>
          <a:bodyPr/>
          <a:lstStyle>
            <a:lvl1pPr algn="l">
              <a:defRPr/>
            </a:lvl1pPr>
          </a:lstStyle>
          <a:p>
            <a:fld id="{3965C07C-10C6-463B-951F-84156EB3A7E5}" type="slidenum">
              <a:rPr lang="pt-PT" smtClean="0"/>
              <a:pPr/>
              <a:t>‹nº›</a:t>
            </a:fld>
            <a:endParaRPr lang="pt-PT"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234468" y="743710"/>
            <a:ext cx="8441988" cy="453042"/>
          </a:xfrm>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323528"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5720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dirty="0" smtClean="0"/>
              <a:t>Clique para editar os estilos</a:t>
            </a:r>
          </a:p>
          <a:p>
            <a:pPr lvl="1"/>
            <a:r>
              <a:rPr lang="pt-PT" dirty="0" smtClean="0"/>
              <a:t>Segundo nível</a:t>
            </a:r>
          </a:p>
          <a:p>
            <a:pPr lvl="2"/>
            <a:r>
              <a:rPr lang="pt-PT" dirty="0" smtClean="0"/>
              <a:t>Terceiro nível</a:t>
            </a:r>
          </a:p>
          <a:p>
            <a:pPr lvl="3"/>
            <a:r>
              <a:rPr lang="pt-PT" dirty="0" smtClean="0"/>
              <a:t>Quarto nível</a:t>
            </a:r>
          </a:p>
          <a:p>
            <a:pPr lvl="4"/>
            <a:r>
              <a:rPr lang="pt-PT" dirty="0" smtClean="0"/>
              <a:t>Quinto nível</a:t>
            </a:r>
            <a:endParaRPr lang="pt-PT" dirty="0"/>
          </a:p>
        </p:txBody>
      </p:sp>
      <p:sp>
        <p:nvSpPr>
          <p:cNvPr id="7" name="Marcador de Posição do Número do Diapositivo 6"/>
          <p:cNvSpPr>
            <a:spLocks noGrp="1"/>
          </p:cNvSpPr>
          <p:nvPr>
            <p:ph type="sldNum" sz="quarter" idx="12"/>
          </p:nvPr>
        </p:nvSpPr>
        <p:spPr/>
        <p:txBody>
          <a:bodyPr/>
          <a:lstStyle>
            <a:lvl1pPr algn="l">
              <a:defRPr/>
            </a:lvl1pPr>
          </a:lstStyle>
          <a:p>
            <a:fld id="{3965C07C-10C6-463B-951F-84156EB3A7E5}"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4468" y="743710"/>
            <a:ext cx="8441988" cy="453042"/>
          </a:xfrm>
        </p:spPr>
        <p:txBody>
          <a:bodyPr/>
          <a:lstStyle/>
          <a:p>
            <a:r>
              <a:rPr lang="pt-PT" dirty="0" smtClean="0"/>
              <a:t>Clique para editar o estilo</a:t>
            </a:r>
            <a:endParaRPr lang="pt-PT" dirty="0"/>
          </a:p>
        </p:txBody>
      </p:sp>
      <p:sp>
        <p:nvSpPr>
          <p:cNvPr id="5" name="Marcador de Posição do Número do Diapositivo 4"/>
          <p:cNvSpPr>
            <a:spLocks noGrp="1"/>
          </p:cNvSpPr>
          <p:nvPr>
            <p:ph type="sldNum" sz="quarter" idx="12"/>
          </p:nvPr>
        </p:nvSpPr>
        <p:spPr/>
        <p:txBody>
          <a:bodyPr/>
          <a:lstStyle>
            <a:lvl1pPr algn="l">
              <a:defRPr/>
            </a:lvl1pPr>
          </a:lstStyle>
          <a:p>
            <a:fld id="{3965C07C-10C6-463B-951F-84156EB3A7E5}"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Marcador de Posição do Número do Diapositivo 6"/>
          <p:cNvSpPr>
            <a:spLocks noGrp="1"/>
          </p:cNvSpPr>
          <p:nvPr>
            <p:ph type="sldNum" sz="quarter" idx="12"/>
          </p:nvPr>
        </p:nvSpPr>
        <p:spPr>
          <a:xfrm>
            <a:off x="8077200" y="6525344"/>
            <a:ext cx="1066800" cy="213744"/>
          </a:xfrm>
        </p:spPr>
        <p:txBody>
          <a:bodyPr/>
          <a:lstStyle>
            <a:lvl1pPr algn="l">
              <a:defRPr/>
            </a:lvl1pPr>
          </a:lstStyle>
          <a:p>
            <a:fld id="{3965C07C-10C6-463B-951F-84156EB3A7E5}"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ítulo e objecto sobre texto">
    <p:spTree>
      <p:nvGrpSpPr>
        <p:cNvPr id="1" name=""/>
        <p:cNvGrpSpPr/>
        <p:nvPr/>
      </p:nvGrpSpPr>
      <p:grpSpPr>
        <a:xfrm>
          <a:off x="0" y="0"/>
          <a:ext cx="0" cy="0"/>
          <a:chOff x="0" y="0"/>
          <a:chExt cx="0" cy="0"/>
        </a:xfrm>
      </p:grpSpPr>
      <p:sp>
        <p:nvSpPr>
          <p:cNvPr id="3" name="Marcador de Posição de Conteúdo 2"/>
          <p:cNvSpPr>
            <a:spLocks noGrp="1"/>
          </p:cNvSpPr>
          <p:nvPr>
            <p:ph sz="half" idx="1"/>
          </p:nvPr>
        </p:nvSpPr>
        <p:spPr>
          <a:xfrm>
            <a:off x="228600" y="1905000"/>
            <a:ext cx="8610600" cy="19812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28600" y="4038600"/>
            <a:ext cx="8610600" cy="19812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a:xfrm>
            <a:off x="685800" y="6248400"/>
            <a:ext cx="1905000" cy="457200"/>
          </a:xfrm>
          <a:prstGeom prst="rect">
            <a:avLst/>
          </a:prstGeom>
        </p:spPr>
        <p:txBody>
          <a:bodyPr/>
          <a:lstStyle>
            <a:lvl1pPr>
              <a:defRPr/>
            </a:lvl1pPr>
          </a:lstStyle>
          <a:p>
            <a:fld id="{0EAE308E-A218-47F4-A434-CCAD0BF3219C}" type="datetime1">
              <a:rPr lang="pt-PT" smtClean="0"/>
              <a:pPr/>
              <a:t>19-09-2016</a:t>
            </a:fld>
            <a:endParaRPr lang="en-US"/>
          </a:p>
        </p:txBody>
      </p:sp>
      <p:sp>
        <p:nvSpPr>
          <p:cNvPr id="6" name="Marcador de Posição do Rodapé 5"/>
          <p:cNvSpPr>
            <a:spLocks noGrp="1"/>
          </p:cNvSpPr>
          <p:nvPr>
            <p:ph type="ftr" sz="quarter" idx="11"/>
          </p:nvPr>
        </p:nvSpPr>
        <p:spPr>
          <a:xfrm>
            <a:off x="2743200" y="6248400"/>
            <a:ext cx="3657600" cy="457200"/>
          </a:xfrm>
          <a:prstGeom prst="rect">
            <a:avLst/>
          </a:prstGeom>
        </p:spPr>
        <p:txBody>
          <a:bodyPr/>
          <a:lstStyle>
            <a:lvl1pPr>
              <a:defRPr/>
            </a:lvl1pPr>
          </a:lstStyle>
          <a:p>
            <a:r>
              <a:rPr lang="en-US" smtClean="0"/>
              <a:t>Elsa Batista</a:t>
            </a:r>
            <a:endParaRPr lang="en-US"/>
          </a:p>
        </p:txBody>
      </p:sp>
      <p:sp>
        <p:nvSpPr>
          <p:cNvPr id="7" name="Marcador de Posição do Número do Diapositivo 6"/>
          <p:cNvSpPr>
            <a:spLocks noGrp="1"/>
          </p:cNvSpPr>
          <p:nvPr>
            <p:ph type="sldNum" sz="quarter" idx="12"/>
          </p:nvPr>
        </p:nvSpPr>
        <p:spPr>
          <a:xfrm>
            <a:off x="6553200" y="6248400"/>
            <a:ext cx="1905000" cy="457200"/>
          </a:xfrm>
        </p:spPr>
        <p:txBody>
          <a:bodyPr/>
          <a:lstStyle>
            <a:lvl1pPr>
              <a:defRPr/>
            </a:lvl1pPr>
          </a:lstStyle>
          <a:p>
            <a:fld id="{39A25E33-63B2-4355-97DE-F627B342F768}" type="slidenum">
              <a:rPr lang="en-US"/>
              <a:pPr/>
              <a:t>‹nº›</a:t>
            </a:fld>
            <a:endParaRPr lang="en-US"/>
          </a:p>
        </p:txBody>
      </p:sp>
    </p:spTree>
    <p:extLst>
      <p:ext uri="{BB962C8B-B14F-4D97-AF65-F5344CB8AC3E}">
        <p14:creationId xmlns:p14="http://schemas.microsoft.com/office/powerpoint/2010/main" val="1017051255"/>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ângulo 14"/>
          <p:cNvSpPr/>
          <p:nvPr/>
        </p:nvSpPr>
        <p:spPr>
          <a:xfrm>
            <a:off x="0" y="714355"/>
            <a:ext cx="9144000" cy="482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ctângulo 13"/>
          <p:cNvSpPr/>
          <p:nvPr/>
        </p:nvSpPr>
        <p:spPr>
          <a:xfrm>
            <a:off x="0" y="0"/>
            <a:ext cx="9144000" cy="714356"/>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Marcador de Posição do Título 1"/>
          <p:cNvSpPr>
            <a:spLocks noGrp="1"/>
          </p:cNvSpPr>
          <p:nvPr>
            <p:ph type="title"/>
          </p:nvPr>
        </p:nvSpPr>
        <p:spPr>
          <a:xfrm>
            <a:off x="306476" y="743710"/>
            <a:ext cx="8441988" cy="453042"/>
          </a:xfrm>
          <a:prstGeom prst="rect">
            <a:avLst/>
          </a:prstGeom>
        </p:spPr>
        <p:txBody>
          <a:bodyPr vert="horz" lIns="91440" tIns="45720" rIns="91440" bIns="45720" rtlCol="0" anchor="ctr">
            <a:normAutofit/>
          </a:bodyPr>
          <a:lstStyle/>
          <a:p>
            <a:r>
              <a:rPr lang="pt-PT" dirty="0" smtClean="0"/>
              <a:t>Clique para editar o estilo</a:t>
            </a:r>
            <a:endParaRPr lang="pt-PT" dirty="0"/>
          </a:p>
        </p:txBody>
      </p:sp>
      <p:sp>
        <p:nvSpPr>
          <p:cNvPr id="3" name="Marcador de Posição do Texto 2"/>
          <p:cNvSpPr>
            <a:spLocks noGrp="1"/>
          </p:cNvSpPr>
          <p:nvPr>
            <p:ph type="body" idx="1"/>
          </p:nvPr>
        </p:nvSpPr>
        <p:spPr>
          <a:xfrm>
            <a:off x="323528" y="1700808"/>
            <a:ext cx="8444617" cy="4248472"/>
          </a:xfrm>
          <a:prstGeom prst="rect">
            <a:avLst/>
          </a:prstGeom>
        </p:spPr>
        <p:txBody>
          <a:bodyPr vert="horz" lIns="91440" tIns="45720" rIns="91440" bIns="45720" rtlCol="0">
            <a:normAutofit/>
          </a:bodyPr>
          <a:lstStyle/>
          <a:p>
            <a:pPr lvl="0"/>
            <a:r>
              <a:rPr lang="pt-PT" dirty="0" smtClean="0"/>
              <a:t>Clique para editar os estilos</a:t>
            </a:r>
          </a:p>
          <a:p>
            <a:pPr lvl="1"/>
            <a:r>
              <a:rPr lang="pt-PT" dirty="0" smtClean="0"/>
              <a:t>Segundo nível</a:t>
            </a:r>
          </a:p>
          <a:p>
            <a:pPr lvl="2"/>
            <a:r>
              <a:rPr lang="pt-PT" dirty="0" smtClean="0"/>
              <a:t>Terceiro nível</a:t>
            </a:r>
          </a:p>
          <a:p>
            <a:pPr lvl="3"/>
            <a:r>
              <a:rPr lang="pt-PT" dirty="0" smtClean="0"/>
              <a:t>Quarto nível</a:t>
            </a:r>
          </a:p>
          <a:p>
            <a:pPr lvl="4"/>
            <a:r>
              <a:rPr lang="pt-PT" dirty="0" smtClean="0"/>
              <a:t>Quinto nível</a:t>
            </a:r>
            <a:endParaRPr lang="pt-PT" dirty="0"/>
          </a:p>
        </p:txBody>
      </p:sp>
      <p:sp>
        <p:nvSpPr>
          <p:cNvPr id="6" name="Marcador de Posição do Número do Diapositivo 5"/>
          <p:cNvSpPr>
            <a:spLocks noGrp="1"/>
          </p:cNvSpPr>
          <p:nvPr>
            <p:ph type="sldNum" sz="quarter" idx="4"/>
          </p:nvPr>
        </p:nvSpPr>
        <p:spPr>
          <a:xfrm>
            <a:off x="8077200" y="6525344"/>
            <a:ext cx="1066800" cy="213744"/>
          </a:xfrm>
          <a:prstGeom prst="rect">
            <a:avLst/>
          </a:prstGeom>
          <a:solidFill>
            <a:srgbClr val="0066CC"/>
          </a:solidFill>
        </p:spPr>
        <p:txBody>
          <a:bodyPr vert="horz" lIns="91440" tIns="45720" rIns="91440" bIns="45720" rtlCol="0" anchor="ctr"/>
          <a:lstStyle>
            <a:lvl1pPr algn="r">
              <a:defRPr sz="1200">
                <a:solidFill>
                  <a:schemeClr val="bg1"/>
                </a:solidFill>
              </a:defRPr>
            </a:lvl1pPr>
          </a:lstStyle>
          <a:p>
            <a:pPr algn="l"/>
            <a:fld id="{3965C07C-10C6-463B-951F-84156EB3A7E5}" type="slidenum">
              <a:rPr lang="pt-PT" smtClean="0"/>
              <a:pPr algn="l"/>
              <a:t>‹nº›</a:t>
            </a:fld>
            <a:endParaRPr lang="pt-PT" dirty="0"/>
          </a:p>
        </p:txBody>
      </p:sp>
      <p:pic>
        <p:nvPicPr>
          <p:cNvPr id="13" name="Imagem 12" descr="Fachada_IPQ.jpg"/>
          <p:cNvPicPr>
            <a:picLocks noChangeAspect="1"/>
          </p:cNvPicPr>
          <p:nvPr/>
        </p:nvPicPr>
        <p:blipFill>
          <a:blip r:embed="rId8" cstate="print"/>
          <a:stretch>
            <a:fillRect/>
          </a:stretch>
        </p:blipFill>
        <p:spPr>
          <a:xfrm>
            <a:off x="8072461" y="0"/>
            <a:ext cx="729567" cy="715332"/>
          </a:xfrm>
          <a:prstGeom prst="rect">
            <a:avLst/>
          </a:prstGeom>
        </p:spPr>
      </p:pic>
      <p:pic>
        <p:nvPicPr>
          <p:cNvPr id="21" name="Imagem 20" descr="Sigla_IPQ_fundo azul.jpg"/>
          <p:cNvPicPr>
            <a:picLocks noChangeAspect="1"/>
          </p:cNvPicPr>
          <p:nvPr/>
        </p:nvPicPr>
        <p:blipFill>
          <a:blip r:embed="rId9" cstate="print"/>
          <a:stretch>
            <a:fillRect/>
          </a:stretch>
        </p:blipFill>
        <p:spPr>
          <a:xfrm>
            <a:off x="7519527" y="253731"/>
            <a:ext cx="460976" cy="252000"/>
          </a:xfrm>
          <a:prstGeom prst="rect">
            <a:avLst/>
          </a:prstGeom>
        </p:spPr>
      </p:pic>
      <p:sp>
        <p:nvSpPr>
          <p:cNvPr id="16" name="Marcador de Posição do Rodapé 4"/>
          <p:cNvSpPr txBox="1">
            <a:spLocks/>
          </p:cNvSpPr>
          <p:nvPr userDrawn="1"/>
        </p:nvSpPr>
        <p:spPr>
          <a:xfrm>
            <a:off x="4999839" y="6448426"/>
            <a:ext cx="2956537" cy="293687"/>
          </a:xfrm>
          <a:prstGeom prst="rect">
            <a:avLst/>
          </a:prstGeom>
        </p:spPr>
        <p:txBody>
          <a:bodyPr vert="horz" lIns="91440" tIns="45720" rIns="91440" bIns="45720" rtlCol="0" anchor="ctr"/>
          <a:lstStyle>
            <a:lvl1pPr algn="l">
              <a:defRPr sz="1200">
                <a:solidFill>
                  <a:srgbClr val="0066CC"/>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200" b="0" i="0" u="none" strike="noStrike" kern="1200" cap="none" spc="0" normalizeH="0" baseline="0" noProof="0" dirty="0" smtClean="0">
                <a:ln>
                  <a:noFill/>
                </a:ln>
                <a:solidFill>
                  <a:srgbClr val="003300"/>
                </a:solidFill>
                <a:effectLst/>
                <a:uLnTx/>
                <a:uFillTx/>
                <a:latin typeface="+mn-lt"/>
                <a:ea typeface="+mn-ea"/>
                <a:cs typeface="+mn-cs"/>
              </a:rPr>
              <a:t>Elsa Batista| FLOMEKO 2016</a:t>
            </a:r>
            <a:endParaRPr kumimoji="0" lang="pt-PT" sz="1200" b="0" i="0" u="none" strike="noStrike" kern="1200" cap="none" spc="0" normalizeH="0" baseline="0" noProof="0" dirty="0">
              <a:ln>
                <a:noFill/>
              </a:ln>
              <a:solidFill>
                <a:srgbClr val="0033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timing>
    <p:tnLst>
      <p:par>
        <p:cTn id="1" dur="indefinite" restart="never" nodeType="tmRoot"/>
      </p:par>
    </p:tnLst>
  </p:timing>
  <p:hf hdr="0" ftr="0" dt="0"/>
  <p:txStyles>
    <p:titleStyle>
      <a:lvl1pPr algn="l" defTabSz="914400" rtl="0" eaLnBrk="1" latinLnBrk="0" hangingPunct="1">
        <a:spcBef>
          <a:spcPct val="0"/>
        </a:spcBef>
        <a:buNone/>
        <a:defRPr sz="2800" kern="1200">
          <a:solidFill>
            <a:srgbClr val="003300"/>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2800" kern="1200">
          <a:solidFill>
            <a:srgbClr val="0033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00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0033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033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0033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a:xfrm>
            <a:off x="953988" y="2082743"/>
            <a:ext cx="7236024" cy="3636335"/>
          </a:xfrm>
          <a:prstGeom prst="rect">
            <a:avLst/>
          </a:prstGeom>
        </p:spPr>
        <p:txBody>
          <a:bodyPr>
            <a:normAutofit fontScale="97500"/>
          </a:bodyPr>
          <a:lstStyle>
            <a:lvl1pPr algn="l" defTabSz="914400" rtl="0" eaLnBrk="1" latinLnBrk="0" hangingPunct="1">
              <a:spcBef>
                <a:spcPct val="0"/>
              </a:spcBef>
              <a:buNone/>
              <a:defRPr sz="2800" kern="1200">
                <a:solidFill>
                  <a:srgbClr val="003300"/>
                </a:solidFill>
                <a:latin typeface="+mj-lt"/>
                <a:ea typeface="+mj-ea"/>
                <a:cs typeface="+mj-cs"/>
              </a:defRPr>
            </a:lvl1pPr>
          </a:lstStyle>
          <a:p>
            <a:r>
              <a:rPr lang="en-US" sz="3600" b="1" dirty="0">
                <a:solidFill>
                  <a:srgbClr val="0066FF"/>
                </a:solidFill>
                <a:latin typeface="+mn-lt"/>
                <a:ea typeface="+mn-ea"/>
                <a:cs typeface="Times New Roman" pitchFamily="18" charset="0"/>
              </a:rPr>
              <a:t>Volume comparison on calibration of micropipettes - Gravimetric and photometric method</a:t>
            </a:r>
            <a:r>
              <a:rPr lang="pt-PT" sz="3200" dirty="0" smtClean="0"/>
              <a:t/>
            </a:r>
            <a:br>
              <a:rPr lang="pt-PT" sz="3200" dirty="0" smtClean="0"/>
            </a:br>
            <a:r>
              <a:rPr lang="pt-PT" sz="3200" dirty="0" smtClean="0"/>
              <a:t/>
            </a:r>
            <a:br>
              <a:rPr lang="pt-PT" sz="3200" dirty="0" smtClean="0"/>
            </a:br>
            <a:r>
              <a:rPr lang="pt-PT" sz="1800" b="1" dirty="0">
                <a:solidFill>
                  <a:schemeClr val="tx1"/>
                </a:solidFill>
              </a:rPr>
              <a:t>Elsa Batista</a:t>
            </a:r>
            <a:r>
              <a:rPr lang="pt-PT" sz="1800" dirty="0">
                <a:solidFill>
                  <a:schemeClr val="tx1"/>
                </a:solidFill>
              </a:rPr>
              <a:t>, </a:t>
            </a:r>
            <a:r>
              <a:rPr lang="pt-PT" sz="1800" dirty="0" smtClean="0">
                <a:solidFill>
                  <a:schemeClr val="tx1"/>
                </a:solidFill>
              </a:rPr>
              <a:t>Isabel Godinho</a:t>
            </a:r>
            <a:r>
              <a:rPr lang="pt-PT" sz="1800" dirty="0">
                <a:solidFill>
                  <a:schemeClr val="tx1"/>
                </a:solidFill>
              </a:rPr>
              <a:t> </a:t>
            </a:r>
            <a:r>
              <a:rPr lang="pt-PT" sz="1800" dirty="0" smtClean="0">
                <a:solidFill>
                  <a:schemeClr val="tx1"/>
                </a:solidFill>
              </a:rPr>
              <a:t>-  </a:t>
            </a:r>
            <a:r>
              <a:rPr lang="pt-PT" sz="1800" dirty="0">
                <a:solidFill>
                  <a:schemeClr val="tx1"/>
                </a:solidFill>
              </a:rPr>
              <a:t>IPQ (Portuguese </a:t>
            </a:r>
            <a:r>
              <a:rPr lang="pt-PT" sz="1800" dirty="0" err="1">
                <a:solidFill>
                  <a:schemeClr val="tx1"/>
                </a:solidFill>
              </a:rPr>
              <a:t>Institute</a:t>
            </a:r>
            <a:r>
              <a:rPr lang="pt-PT" sz="1800" dirty="0">
                <a:solidFill>
                  <a:schemeClr val="tx1"/>
                </a:solidFill>
              </a:rPr>
              <a:t> for </a:t>
            </a:r>
            <a:r>
              <a:rPr lang="pt-PT" sz="1800" dirty="0" err="1">
                <a:solidFill>
                  <a:schemeClr val="tx1"/>
                </a:solidFill>
              </a:rPr>
              <a:t>Quality</a:t>
            </a:r>
            <a:r>
              <a:rPr lang="pt-PT" sz="1800" dirty="0" smtClean="0">
                <a:solidFill>
                  <a:schemeClr val="tx1"/>
                </a:solidFill>
              </a:rPr>
              <a:t>), </a:t>
            </a:r>
            <a:r>
              <a:rPr lang="pt-PT" sz="1800" dirty="0">
                <a:solidFill>
                  <a:schemeClr val="tx1"/>
                </a:solidFill>
              </a:rPr>
              <a:t>P</a:t>
            </a:r>
            <a:r>
              <a:rPr lang="pt-PT" sz="1800" dirty="0" smtClean="0">
                <a:solidFill>
                  <a:schemeClr val="tx1"/>
                </a:solidFill>
              </a:rPr>
              <a:t>ortugal</a:t>
            </a:r>
            <a:endParaRPr lang="pt-PT" sz="1800" dirty="0">
              <a:solidFill>
                <a:schemeClr val="tx1"/>
              </a:solidFill>
            </a:endParaRPr>
          </a:p>
          <a:p>
            <a:r>
              <a:rPr lang="pt-PT" sz="1800" dirty="0">
                <a:solidFill>
                  <a:schemeClr val="tx1"/>
                </a:solidFill>
              </a:rPr>
              <a:t>George </a:t>
            </a:r>
            <a:r>
              <a:rPr lang="pt-PT" sz="1800" dirty="0" smtClean="0">
                <a:solidFill>
                  <a:schemeClr val="tx1"/>
                </a:solidFill>
              </a:rPr>
              <a:t>Rodrigues, </a:t>
            </a:r>
            <a:r>
              <a:rPr lang="pt-PT" sz="1800" dirty="0">
                <a:solidFill>
                  <a:schemeClr val="tx1"/>
                </a:solidFill>
              </a:rPr>
              <a:t>Doreen </a:t>
            </a:r>
            <a:r>
              <a:rPr lang="pt-PT" sz="1800" dirty="0" smtClean="0">
                <a:solidFill>
                  <a:schemeClr val="tx1"/>
                </a:solidFill>
              </a:rPr>
              <a:t>Rumery – </a:t>
            </a:r>
            <a:r>
              <a:rPr lang="pt-PT" sz="1800" dirty="0" err="1" smtClean="0">
                <a:solidFill>
                  <a:schemeClr val="tx1"/>
                </a:solidFill>
              </a:rPr>
              <a:t>Artel</a:t>
            </a:r>
            <a:r>
              <a:rPr lang="pt-PT" sz="1800" dirty="0" smtClean="0">
                <a:solidFill>
                  <a:schemeClr val="tx1"/>
                </a:solidFill>
              </a:rPr>
              <a:t>, USA</a:t>
            </a:r>
            <a:endParaRPr lang="pt-PT" sz="1800" dirty="0">
              <a:solidFill>
                <a:schemeClr val="tx1"/>
              </a:solidFill>
            </a:endParaRPr>
          </a:p>
        </p:txBody>
      </p:sp>
    </p:spTree>
    <p:extLst>
      <p:ext uri="{BB962C8B-B14F-4D97-AF65-F5344CB8AC3E}">
        <p14:creationId xmlns:p14="http://schemas.microsoft.com/office/powerpoint/2010/main" val="297317429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10</a:t>
            </a:fld>
            <a:endParaRPr lang="en-US" dirty="0"/>
          </a:p>
        </p:txBody>
      </p:sp>
      <p:sp>
        <p:nvSpPr>
          <p:cNvPr id="68610" name="Rectangle 2"/>
          <p:cNvSpPr>
            <a:spLocks noGrp="1" noChangeArrowheads="1"/>
          </p:cNvSpPr>
          <p:nvPr>
            <p:ph type="title"/>
          </p:nvPr>
        </p:nvSpPr>
        <p:spPr>
          <a:xfrm>
            <a:off x="159495" y="569939"/>
            <a:ext cx="4724400" cy="762000"/>
          </a:xfrm>
        </p:spPr>
        <p:txBody>
          <a:bodyPr>
            <a:normAutofit/>
          </a:bodyPr>
          <a:lstStyle/>
          <a:p>
            <a:r>
              <a:rPr lang="en-US" sz="3200" b="1" dirty="0" smtClean="0">
                <a:solidFill>
                  <a:srgbClr val="0066FF"/>
                </a:solidFill>
              </a:rPr>
              <a:t>Results</a:t>
            </a:r>
            <a:endParaRPr lang="en-US" sz="3200" b="1" dirty="0">
              <a:solidFill>
                <a:srgbClr val="0066FF"/>
              </a:solidFill>
            </a:endParaRPr>
          </a:p>
        </p:txBody>
      </p:sp>
      <p:pic>
        <p:nvPicPr>
          <p:cNvPr id="15" name="Imagem 1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7374" y="1740022"/>
            <a:ext cx="4918230" cy="3160451"/>
          </a:xfrm>
          <a:prstGeom prst="rect">
            <a:avLst/>
          </a:prstGeom>
          <a:noFill/>
        </p:spPr>
      </p:pic>
    </p:spTree>
    <p:extLst>
      <p:ext uri="{BB962C8B-B14F-4D97-AF65-F5344CB8AC3E}">
        <p14:creationId xmlns:p14="http://schemas.microsoft.com/office/powerpoint/2010/main" val="579830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11</a:t>
            </a:fld>
            <a:endParaRPr lang="en-US" dirty="0"/>
          </a:p>
        </p:txBody>
      </p:sp>
      <p:sp>
        <p:nvSpPr>
          <p:cNvPr id="68610" name="Rectangle 2"/>
          <p:cNvSpPr>
            <a:spLocks noGrp="1" noChangeArrowheads="1"/>
          </p:cNvSpPr>
          <p:nvPr>
            <p:ph type="title"/>
          </p:nvPr>
        </p:nvSpPr>
        <p:spPr>
          <a:xfrm>
            <a:off x="251520" y="569945"/>
            <a:ext cx="8020000" cy="762000"/>
          </a:xfrm>
        </p:spPr>
        <p:txBody>
          <a:bodyPr/>
          <a:lstStyle/>
          <a:p>
            <a:r>
              <a:rPr lang="en-US" sz="3200" b="1" dirty="0" smtClean="0">
                <a:solidFill>
                  <a:srgbClr val="0066FF"/>
                </a:solidFill>
              </a:rPr>
              <a:t>Uncertainty calculation</a:t>
            </a:r>
            <a:endParaRPr lang="en-US" sz="3200" b="1" dirty="0">
              <a:solidFill>
                <a:srgbClr val="0066FF"/>
              </a:solidFill>
            </a:endParaRPr>
          </a:p>
        </p:txBody>
      </p:sp>
      <p:sp>
        <p:nvSpPr>
          <p:cNvPr id="2" name="Rectângulo 1"/>
          <p:cNvSpPr/>
          <p:nvPr/>
        </p:nvSpPr>
        <p:spPr>
          <a:xfrm>
            <a:off x="279647" y="1458054"/>
            <a:ext cx="8677922" cy="2862322"/>
          </a:xfrm>
          <a:prstGeom prst="rect">
            <a:avLst/>
          </a:prstGeom>
        </p:spPr>
        <p:txBody>
          <a:bodyPr wrap="square">
            <a:spAutoFit/>
          </a:bodyPr>
          <a:lstStyle/>
          <a:p>
            <a:r>
              <a:rPr lang="en-AU" b="1" i="1" dirty="0" smtClean="0">
                <a:solidFill>
                  <a:srgbClr val="008000"/>
                </a:solidFill>
              </a:rPr>
              <a:t>Gravimetric </a:t>
            </a:r>
            <a:r>
              <a:rPr lang="en-AU" b="1" i="1" dirty="0">
                <a:solidFill>
                  <a:srgbClr val="008000"/>
                </a:solidFill>
              </a:rPr>
              <a:t>method</a:t>
            </a:r>
            <a:endParaRPr lang="pt-PT" b="1" dirty="0">
              <a:solidFill>
                <a:srgbClr val="008000"/>
              </a:solidFill>
            </a:endParaRPr>
          </a:p>
          <a:p>
            <a:r>
              <a:rPr lang="en-AU" dirty="0"/>
              <a:t>The sources of uncertainty used by </a:t>
            </a:r>
            <a:r>
              <a:rPr lang="en-AU" dirty="0">
                <a:solidFill>
                  <a:srgbClr val="800000"/>
                </a:solidFill>
              </a:rPr>
              <a:t>IPQ </a:t>
            </a:r>
            <a:r>
              <a:rPr lang="en-AU" dirty="0"/>
              <a:t>regarding the gravimetric method </a:t>
            </a:r>
            <a:r>
              <a:rPr lang="en-AU" dirty="0" smtClean="0"/>
              <a:t>are:</a:t>
            </a:r>
            <a:endParaRPr lang="pt-PT" dirty="0"/>
          </a:p>
          <a:p>
            <a:pPr marL="285750" lvl="0" indent="-285750">
              <a:buFont typeface="Arial" panose="020B0604020202020204" pitchFamily="34" charset="0"/>
              <a:buChar char="•"/>
            </a:pPr>
            <a:r>
              <a:rPr lang="en-AU" dirty="0"/>
              <a:t>Water temperature</a:t>
            </a:r>
            <a:endParaRPr lang="pt-PT" dirty="0"/>
          </a:p>
          <a:p>
            <a:pPr marL="285750" lvl="0" indent="-285750">
              <a:buFont typeface="Arial" panose="020B0604020202020204" pitchFamily="34" charset="0"/>
              <a:buChar char="•"/>
            </a:pPr>
            <a:r>
              <a:rPr lang="en-AU" dirty="0"/>
              <a:t>Water density</a:t>
            </a:r>
            <a:endParaRPr lang="pt-PT" dirty="0"/>
          </a:p>
          <a:p>
            <a:pPr marL="285750" lvl="0" indent="-285750">
              <a:buFont typeface="Arial" panose="020B0604020202020204" pitchFamily="34" charset="0"/>
              <a:buChar char="•"/>
            </a:pPr>
            <a:r>
              <a:rPr lang="en-AU" dirty="0"/>
              <a:t>Air density</a:t>
            </a:r>
            <a:endParaRPr lang="pt-PT" dirty="0"/>
          </a:p>
          <a:p>
            <a:pPr marL="285750" lvl="0" indent="-285750">
              <a:buFont typeface="Arial" panose="020B0604020202020204" pitchFamily="34" charset="0"/>
              <a:buChar char="•"/>
            </a:pPr>
            <a:r>
              <a:rPr lang="en-AU" dirty="0"/>
              <a:t>Mass pieces density</a:t>
            </a:r>
            <a:endParaRPr lang="pt-PT" dirty="0"/>
          </a:p>
          <a:p>
            <a:pPr marL="285750" lvl="0" indent="-285750">
              <a:buFont typeface="Arial" panose="020B0604020202020204" pitchFamily="34" charset="0"/>
              <a:buChar char="•"/>
            </a:pPr>
            <a:r>
              <a:rPr lang="en-AU" dirty="0"/>
              <a:t>Cubic thermal expansion coefficient of the material of the instrument under calibration</a:t>
            </a:r>
            <a:endParaRPr lang="pt-PT" dirty="0"/>
          </a:p>
          <a:p>
            <a:pPr marL="285750" lvl="0" indent="-285750">
              <a:buFont typeface="Arial" panose="020B0604020202020204" pitchFamily="34" charset="0"/>
              <a:buChar char="•"/>
            </a:pPr>
            <a:r>
              <a:rPr lang="en-AU" dirty="0"/>
              <a:t>Water evaporation</a:t>
            </a:r>
            <a:endParaRPr lang="pt-PT" dirty="0"/>
          </a:p>
          <a:p>
            <a:pPr marL="285750" lvl="0" indent="-285750">
              <a:buFont typeface="Arial" panose="020B0604020202020204" pitchFamily="34" charset="0"/>
              <a:buChar char="•"/>
            </a:pPr>
            <a:r>
              <a:rPr lang="en-AU" dirty="0"/>
              <a:t>Water mass</a:t>
            </a:r>
            <a:endParaRPr lang="pt-PT" dirty="0"/>
          </a:p>
          <a:p>
            <a:pPr marL="285750" lvl="0" indent="-285750">
              <a:buFont typeface="Arial" panose="020B0604020202020204" pitchFamily="34" charset="0"/>
              <a:buChar char="•"/>
            </a:pPr>
            <a:r>
              <a:rPr lang="en-AU" dirty="0"/>
              <a:t>Measurement repeatability of volume delivery</a:t>
            </a:r>
            <a:endParaRPr lang="pt-PT" dirty="0"/>
          </a:p>
        </p:txBody>
      </p:sp>
    </p:spTree>
    <p:extLst>
      <p:ext uri="{BB962C8B-B14F-4D97-AF65-F5344CB8AC3E}">
        <p14:creationId xmlns:p14="http://schemas.microsoft.com/office/powerpoint/2010/main" val="1991154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12</a:t>
            </a:fld>
            <a:endParaRPr lang="en-US" dirty="0"/>
          </a:p>
        </p:txBody>
      </p:sp>
      <p:sp>
        <p:nvSpPr>
          <p:cNvPr id="68610" name="Rectangle 2"/>
          <p:cNvSpPr>
            <a:spLocks noGrp="1" noChangeArrowheads="1"/>
          </p:cNvSpPr>
          <p:nvPr>
            <p:ph type="title"/>
          </p:nvPr>
        </p:nvSpPr>
        <p:spPr>
          <a:xfrm>
            <a:off x="251520" y="569945"/>
            <a:ext cx="8020000" cy="762000"/>
          </a:xfrm>
        </p:spPr>
        <p:txBody>
          <a:bodyPr/>
          <a:lstStyle/>
          <a:p>
            <a:r>
              <a:rPr lang="en-US" sz="3200" b="1" dirty="0" smtClean="0">
                <a:solidFill>
                  <a:srgbClr val="0066FF"/>
                </a:solidFill>
              </a:rPr>
              <a:t>Uncertainty calculation</a:t>
            </a:r>
            <a:endParaRPr lang="en-US" sz="3200" b="1" dirty="0">
              <a:solidFill>
                <a:srgbClr val="0066FF"/>
              </a:solidFill>
            </a:endParaRPr>
          </a:p>
        </p:txBody>
      </p:sp>
      <p:sp>
        <p:nvSpPr>
          <p:cNvPr id="2" name="Rectângulo 1"/>
          <p:cNvSpPr/>
          <p:nvPr/>
        </p:nvSpPr>
        <p:spPr>
          <a:xfrm>
            <a:off x="279647" y="1458054"/>
            <a:ext cx="8677922" cy="369332"/>
          </a:xfrm>
          <a:prstGeom prst="rect">
            <a:avLst/>
          </a:prstGeom>
        </p:spPr>
        <p:txBody>
          <a:bodyPr wrap="square">
            <a:spAutoFit/>
          </a:bodyPr>
          <a:lstStyle/>
          <a:p>
            <a:r>
              <a:rPr lang="en-AU" b="1" i="1" dirty="0" smtClean="0">
                <a:solidFill>
                  <a:srgbClr val="008000"/>
                </a:solidFill>
              </a:rPr>
              <a:t>Gravimetric method</a:t>
            </a:r>
            <a:endParaRPr lang="pt-PT" b="1" dirty="0">
              <a:solidFill>
                <a:srgbClr val="008000"/>
              </a:solidFill>
            </a:endParaRPr>
          </a:p>
        </p:txBody>
      </p:sp>
      <p:sp>
        <p:nvSpPr>
          <p:cNvPr id="3" name="Rectângulo 2"/>
          <p:cNvSpPr/>
          <p:nvPr/>
        </p:nvSpPr>
        <p:spPr>
          <a:xfrm>
            <a:off x="279647" y="1825063"/>
            <a:ext cx="7958830" cy="2308324"/>
          </a:xfrm>
          <a:prstGeom prst="rect">
            <a:avLst/>
          </a:prstGeom>
        </p:spPr>
        <p:txBody>
          <a:bodyPr wrap="square">
            <a:spAutoFit/>
          </a:bodyPr>
          <a:lstStyle/>
          <a:p>
            <a:r>
              <a:rPr lang="en-AU" dirty="0"/>
              <a:t>The sources of uncertainty used by </a:t>
            </a:r>
            <a:r>
              <a:rPr lang="en-AU" dirty="0" err="1">
                <a:solidFill>
                  <a:srgbClr val="C00000"/>
                </a:solidFill>
              </a:rPr>
              <a:t>Artel</a:t>
            </a:r>
            <a:r>
              <a:rPr lang="en-AU" dirty="0">
                <a:solidFill>
                  <a:srgbClr val="C00000"/>
                </a:solidFill>
              </a:rPr>
              <a:t> </a:t>
            </a:r>
            <a:r>
              <a:rPr lang="en-AU" dirty="0"/>
              <a:t>regarding the gravimetric method are:</a:t>
            </a:r>
            <a:endParaRPr lang="pt-PT" dirty="0"/>
          </a:p>
          <a:p>
            <a:pPr marL="285750" lvl="0" indent="-285750">
              <a:buFont typeface="Arial" panose="020B0604020202020204" pitchFamily="34" charset="0"/>
              <a:buChar char="•"/>
            </a:pPr>
            <a:r>
              <a:rPr lang="en-AU" dirty="0"/>
              <a:t>Calibrated mass weights</a:t>
            </a:r>
            <a:endParaRPr lang="pt-PT" dirty="0"/>
          </a:p>
          <a:p>
            <a:pPr marL="285750" lvl="0" indent="-285750">
              <a:buFont typeface="Arial" panose="020B0604020202020204" pitchFamily="34" charset="0"/>
              <a:buChar char="•"/>
            </a:pPr>
            <a:r>
              <a:rPr lang="en-AU" dirty="0"/>
              <a:t>Balance repeatability and reproducibility</a:t>
            </a:r>
            <a:endParaRPr lang="pt-PT" dirty="0"/>
          </a:p>
          <a:p>
            <a:pPr marL="285750" lvl="0" indent="-285750">
              <a:buFont typeface="Arial" panose="020B0604020202020204" pitchFamily="34" charset="0"/>
              <a:buChar char="•"/>
            </a:pPr>
            <a:r>
              <a:rPr lang="en-AU" dirty="0"/>
              <a:t>Balance resolution</a:t>
            </a:r>
            <a:endParaRPr lang="pt-PT" dirty="0"/>
          </a:p>
          <a:p>
            <a:pPr marL="285750" lvl="0" indent="-285750">
              <a:buFont typeface="Arial" panose="020B0604020202020204" pitchFamily="34" charset="0"/>
              <a:buChar char="•"/>
            </a:pPr>
            <a:r>
              <a:rPr lang="en-AU" dirty="0"/>
              <a:t>Water evaporation</a:t>
            </a:r>
            <a:endParaRPr lang="pt-PT" dirty="0"/>
          </a:p>
          <a:p>
            <a:pPr marL="285750" lvl="0" indent="-285750">
              <a:buFont typeface="Arial" panose="020B0604020202020204" pitchFamily="34" charset="0"/>
              <a:buChar char="•"/>
            </a:pPr>
            <a:r>
              <a:rPr lang="en-AU" dirty="0"/>
              <a:t>Z factor</a:t>
            </a:r>
            <a:endParaRPr lang="pt-PT" dirty="0"/>
          </a:p>
          <a:p>
            <a:pPr marL="285750" lvl="0" indent="-285750">
              <a:buFont typeface="Arial" panose="020B0604020202020204" pitchFamily="34" charset="0"/>
              <a:buChar char="•"/>
            </a:pPr>
            <a:r>
              <a:rPr lang="en-AU" dirty="0"/>
              <a:t>UUT imprecision</a:t>
            </a:r>
            <a:endParaRPr lang="pt-PT" dirty="0"/>
          </a:p>
          <a:p>
            <a:pPr marL="285750" lvl="0" indent="-285750">
              <a:buFont typeface="Arial" panose="020B0604020202020204" pitchFamily="34" charset="0"/>
              <a:buChar char="•"/>
            </a:pPr>
            <a:r>
              <a:rPr lang="en-AU" dirty="0"/>
              <a:t>Measurement repeatability and reproducibility.</a:t>
            </a:r>
            <a:endParaRPr lang="pt-PT" dirty="0"/>
          </a:p>
        </p:txBody>
      </p:sp>
    </p:spTree>
    <p:extLst>
      <p:ext uri="{BB962C8B-B14F-4D97-AF65-F5344CB8AC3E}">
        <p14:creationId xmlns:p14="http://schemas.microsoft.com/office/powerpoint/2010/main" val="138098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13</a:t>
            </a:fld>
            <a:endParaRPr lang="en-US" dirty="0"/>
          </a:p>
        </p:txBody>
      </p:sp>
      <p:sp>
        <p:nvSpPr>
          <p:cNvPr id="68610" name="Rectangle 2"/>
          <p:cNvSpPr>
            <a:spLocks noGrp="1" noChangeArrowheads="1"/>
          </p:cNvSpPr>
          <p:nvPr>
            <p:ph type="title"/>
          </p:nvPr>
        </p:nvSpPr>
        <p:spPr>
          <a:xfrm>
            <a:off x="251520" y="569945"/>
            <a:ext cx="8020000" cy="762000"/>
          </a:xfrm>
        </p:spPr>
        <p:txBody>
          <a:bodyPr/>
          <a:lstStyle/>
          <a:p>
            <a:r>
              <a:rPr lang="en-US" sz="3200" b="1" dirty="0" smtClean="0">
                <a:solidFill>
                  <a:srgbClr val="0066FF"/>
                </a:solidFill>
              </a:rPr>
              <a:t>Uncertainty calculation</a:t>
            </a:r>
            <a:endParaRPr lang="en-US" sz="3200" b="1" dirty="0">
              <a:solidFill>
                <a:srgbClr val="0066FF"/>
              </a:solidFill>
            </a:endParaRPr>
          </a:p>
        </p:txBody>
      </p:sp>
      <p:sp>
        <p:nvSpPr>
          <p:cNvPr id="2" name="Rectângulo 1"/>
          <p:cNvSpPr/>
          <p:nvPr/>
        </p:nvSpPr>
        <p:spPr>
          <a:xfrm>
            <a:off x="279647" y="1458054"/>
            <a:ext cx="8677922" cy="2031325"/>
          </a:xfrm>
          <a:prstGeom prst="rect">
            <a:avLst/>
          </a:prstGeom>
        </p:spPr>
        <p:txBody>
          <a:bodyPr wrap="square">
            <a:spAutoFit/>
          </a:bodyPr>
          <a:lstStyle/>
          <a:p>
            <a:r>
              <a:rPr lang="en-AU" b="1" i="1" dirty="0" smtClean="0">
                <a:solidFill>
                  <a:srgbClr val="008000"/>
                </a:solidFill>
              </a:rPr>
              <a:t>Volumetric </a:t>
            </a:r>
            <a:r>
              <a:rPr lang="en-AU" b="1" i="1" dirty="0">
                <a:solidFill>
                  <a:srgbClr val="008000"/>
                </a:solidFill>
              </a:rPr>
              <a:t>method</a:t>
            </a:r>
            <a:endParaRPr lang="pt-PT" b="1" dirty="0">
              <a:solidFill>
                <a:srgbClr val="008000"/>
              </a:solidFill>
            </a:endParaRPr>
          </a:p>
          <a:p>
            <a:r>
              <a:rPr lang="en-AU" dirty="0"/>
              <a:t>The sources of uncertainty used by </a:t>
            </a:r>
            <a:r>
              <a:rPr lang="en-AU" dirty="0">
                <a:solidFill>
                  <a:srgbClr val="800000"/>
                </a:solidFill>
              </a:rPr>
              <a:t>IPQ </a:t>
            </a:r>
            <a:r>
              <a:rPr lang="en-AU" dirty="0"/>
              <a:t>regarding the gravimetric method </a:t>
            </a:r>
            <a:r>
              <a:rPr lang="en-AU" dirty="0" smtClean="0"/>
              <a:t>are:</a:t>
            </a:r>
            <a:endParaRPr lang="pt-PT" dirty="0"/>
          </a:p>
          <a:p>
            <a:pPr marL="285750" indent="-285750">
              <a:buFont typeface="Arial" panose="020B0604020202020204" pitchFamily="34" charset="0"/>
              <a:buChar char="•"/>
            </a:pPr>
            <a:r>
              <a:rPr lang="en-AU" dirty="0" smtClean="0"/>
              <a:t>One </a:t>
            </a:r>
            <a:r>
              <a:rPr lang="en-AU" dirty="0"/>
              <a:t>obtained from the manufacturer specification of the PCS3 (reagents, resolution, </a:t>
            </a:r>
            <a:r>
              <a:rPr lang="en-AU" dirty="0" smtClean="0"/>
              <a:t>instrument)</a:t>
            </a:r>
          </a:p>
          <a:p>
            <a:pPr marL="285750" indent="-285750">
              <a:buFont typeface="Arial" panose="020B0604020202020204" pitchFamily="34" charset="0"/>
              <a:buChar char="•"/>
            </a:pPr>
            <a:r>
              <a:rPr lang="en-AU" dirty="0"/>
              <a:t>T</a:t>
            </a:r>
            <a:r>
              <a:rPr lang="en-AU" dirty="0" smtClean="0"/>
              <a:t>he </a:t>
            </a:r>
            <a:r>
              <a:rPr lang="en-AU" dirty="0"/>
              <a:t>repeatability of the measurements.</a:t>
            </a:r>
            <a:endParaRPr lang="pt-PT" dirty="0"/>
          </a:p>
          <a:p>
            <a:r>
              <a:rPr lang="en-AU" dirty="0"/>
              <a:t>Depending on the volume to be calibrated, different samples solutions can be used and this fact will be reflected on the standard uncertainty of the instrument.</a:t>
            </a:r>
            <a:endParaRPr lang="pt-PT" dirty="0"/>
          </a:p>
        </p:txBody>
      </p:sp>
      <p:sp>
        <p:nvSpPr>
          <p:cNvPr id="3" name="Rectângulo 2"/>
          <p:cNvSpPr/>
          <p:nvPr/>
        </p:nvSpPr>
        <p:spPr>
          <a:xfrm>
            <a:off x="315156" y="3628644"/>
            <a:ext cx="7958830" cy="1200329"/>
          </a:xfrm>
          <a:prstGeom prst="rect">
            <a:avLst/>
          </a:prstGeom>
        </p:spPr>
        <p:txBody>
          <a:bodyPr wrap="square">
            <a:spAutoFit/>
          </a:bodyPr>
          <a:lstStyle/>
          <a:p>
            <a:r>
              <a:rPr lang="en-AU" dirty="0"/>
              <a:t>The sources of uncertainty used by </a:t>
            </a:r>
            <a:r>
              <a:rPr lang="en-AU" dirty="0" err="1">
                <a:solidFill>
                  <a:srgbClr val="C00000"/>
                </a:solidFill>
              </a:rPr>
              <a:t>Artel</a:t>
            </a:r>
            <a:r>
              <a:rPr lang="en-AU" dirty="0">
                <a:solidFill>
                  <a:srgbClr val="C00000"/>
                </a:solidFill>
              </a:rPr>
              <a:t> </a:t>
            </a:r>
            <a:r>
              <a:rPr lang="en-AU" dirty="0"/>
              <a:t>regarding the gravimetric method are:</a:t>
            </a:r>
            <a:endParaRPr lang="pt-PT" dirty="0"/>
          </a:p>
          <a:p>
            <a:pPr marL="285750" indent="-285750">
              <a:buFont typeface="Arial" panose="020B0604020202020204" pitchFamily="34" charset="0"/>
              <a:buChar char="•"/>
            </a:pPr>
            <a:r>
              <a:rPr lang="en-AU" dirty="0"/>
              <a:t>Instrument Uncertainty</a:t>
            </a:r>
            <a:endParaRPr lang="pt-PT" dirty="0"/>
          </a:p>
          <a:p>
            <a:pPr marL="285750" indent="-285750">
              <a:buFont typeface="Arial" panose="020B0604020202020204" pitchFamily="34" charset="0"/>
              <a:buChar char="•"/>
            </a:pPr>
            <a:r>
              <a:rPr lang="en-AU" dirty="0" smtClean="0"/>
              <a:t>Reagent </a:t>
            </a:r>
            <a:r>
              <a:rPr lang="en-AU" dirty="0"/>
              <a:t>Uncertainty</a:t>
            </a:r>
            <a:endParaRPr lang="pt-PT" dirty="0"/>
          </a:p>
          <a:p>
            <a:pPr marL="285750" indent="-285750">
              <a:buFont typeface="Arial" panose="020B0604020202020204" pitchFamily="34" charset="0"/>
              <a:buChar char="•"/>
            </a:pPr>
            <a:r>
              <a:rPr lang="en-AU" dirty="0" smtClean="0"/>
              <a:t>UUT </a:t>
            </a:r>
            <a:r>
              <a:rPr lang="en-AU" dirty="0"/>
              <a:t>Imprecision</a:t>
            </a:r>
            <a:endParaRPr lang="pt-PT" dirty="0"/>
          </a:p>
        </p:txBody>
      </p:sp>
    </p:spTree>
    <p:extLst>
      <p:ext uri="{BB962C8B-B14F-4D97-AF65-F5344CB8AC3E}">
        <p14:creationId xmlns:p14="http://schemas.microsoft.com/office/powerpoint/2010/main" val="1762383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81A172D8-65C9-49A3-AFA2-4A42A31661B8}" type="slidenum">
              <a:rPr lang="en-US"/>
              <a:pPr/>
              <a:t>14</a:t>
            </a:fld>
            <a:endParaRPr lang="en-US"/>
          </a:p>
        </p:txBody>
      </p:sp>
      <p:sp>
        <p:nvSpPr>
          <p:cNvPr id="146434" name="Rectangle 2"/>
          <p:cNvSpPr>
            <a:spLocks noGrp="1" noChangeArrowheads="1"/>
          </p:cNvSpPr>
          <p:nvPr>
            <p:ph type="title"/>
          </p:nvPr>
        </p:nvSpPr>
        <p:spPr>
          <a:xfrm>
            <a:off x="178318" y="519204"/>
            <a:ext cx="8668072" cy="762000"/>
          </a:xfrm>
        </p:spPr>
        <p:txBody>
          <a:bodyPr/>
          <a:lstStyle/>
          <a:p>
            <a:r>
              <a:rPr lang="en-US" sz="3200" b="1" dirty="0" smtClean="0">
                <a:solidFill>
                  <a:srgbClr val="0066FF"/>
                </a:solidFill>
              </a:rPr>
              <a:t>Conclusions</a:t>
            </a:r>
            <a:endParaRPr lang="en-US" sz="3200" b="1" dirty="0">
              <a:solidFill>
                <a:srgbClr val="0066FF"/>
              </a:solidFill>
            </a:endParaRPr>
          </a:p>
        </p:txBody>
      </p:sp>
      <p:sp>
        <p:nvSpPr>
          <p:cNvPr id="17" name="Oval 16"/>
          <p:cNvSpPr/>
          <p:nvPr/>
        </p:nvSpPr>
        <p:spPr bwMode="auto">
          <a:xfrm>
            <a:off x="6084168" y="3501008"/>
            <a:ext cx="504056" cy="864096"/>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0"/>
              </a:spcBef>
              <a:spcAft>
                <a:spcPct val="0"/>
              </a:spcAft>
              <a:buClr>
                <a:schemeClr val="tx2"/>
              </a:buClr>
              <a:buSzTx/>
              <a:buFont typeface="Wingdings" pitchFamily="2" charset="2"/>
              <a:buChar char="v"/>
              <a:tabLst/>
            </a:pPr>
            <a:endParaRPr kumimoji="0" lang="pt-PT" sz="2000" b="0" i="0" u="none" strike="noStrike" cap="none" normalizeH="0" baseline="0" smtClean="0">
              <a:ln>
                <a:noFill/>
              </a:ln>
              <a:solidFill>
                <a:srgbClr val="003399"/>
              </a:solidFill>
              <a:effectLst/>
              <a:latin typeface="Tahoma" pitchFamily="34" charset="0"/>
            </a:endParaRPr>
          </a:p>
        </p:txBody>
      </p:sp>
      <p:sp>
        <p:nvSpPr>
          <p:cNvPr id="18" name="Oval 17"/>
          <p:cNvSpPr/>
          <p:nvPr/>
        </p:nvSpPr>
        <p:spPr bwMode="auto">
          <a:xfrm>
            <a:off x="5508104" y="3140968"/>
            <a:ext cx="1224136" cy="1656184"/>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0"/>
              </a:spcBef>
              <a:spcAft>
                <a:spcPct val="0"/>
              </a:spcAft>
              <a:buClr>
                <a:schemeClr val="tx2"/>
              </a:buClr>
              <a:buSzTx/>
              <a:buFont typeface="Wingdings" pitchFamily="2" charset="2"/>
              <a:buChar char="v"/>
              <a:tabLst/>
            </a:pPr>
            <a:endParaRPr kumimoji="0" lang="pt-PT" sz="2000" b="0" i="0" u="none" strike="noStrike" cap="none" normalizeH="0" baseline="0" smtClean="0">
              <a:ln>
                <a:noFill/>
              </a:ln>
              <a:solidFill>
                <a:srgbClr val="003399"/>
              </a:solidFill>
              <a:effectLst/>
              <a:latin typeface="Tahoma" pitchFamily="34" charset="0"/>
            </a:endParaRPr>
          </a:p>
        </p:txBody>
      </p:sp>
      <p:sp>
        <p:nvSpPr>
          <p:cNvPr id="19" name="Oval 18"/>
          <p:cNvSpPr/>
          <p:nvPr/>
        </p:nvSpPr>
        <p:spPr bwMode="auto">
          <a:xfrm>
            <a:off x="179512" y="1412776"/>
            <a:ext cx="792088" cy="56263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0"/>
              </a:spcBef>
              <a:spcAft>
                <a:spcPct val="0"/>
              </a:spcAft>
              <a:buClr>
                <a:schemeClr val="tx2"/>
              </a:buClr>
              <a:buSzTx/>
              <a:buFont typeface="Wingdings" pitchFamily="2" charset="2"/>
              <a:buChar char="v"/>
              <a:tabLst/>
            </a:pPr>
            <a:endParaRPr kumimoji="0" lang="pt-PT" sz="2000" b="0" i="0" u="none" strike="noStrike" cap="none" normalizeH="0" baseline="0" smtClean="0">
              <a:ln>
                <a:noFill/>
              </a:ln>
              <a:solidFill>
                <a:srgbClr val="003399"/>
              </a:solidFill>
              <a:effectLst/>
              <a:latin typeface="Tahoma" pitchFamily="34" charset="0"/>
            </a:endParaRPr>
          </a:p>
        </p:txBody>
      </p:sp>
      <p:sp>
        <p:nvSpPr>
          <p:cNvPr id="20" name="Oval 19"/>
          <p:cNvSpPr/>
          <p:nvPr/>
        </p:nvSpPr>
        <p:spPr bwMode="auto">
          <a:xfrm>
            <a:off x="683568" y="1700808"/>
            <a:ext cx="1152128" cy="1008112"/>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0"/>
              </a:spcBef>
              <a:spcAft>
                <a:spcPct val="0"/>
              </a:spcAft>
              <a:buClr>
                <a:schemeClr val="tx2"/>
              </a:buClr>
              <a:buSzTx/>
              <a:buFont typeface="Wingdings" pitchFamily="2" charset="2"/>
              <a:buChar char="v"/>
              <a:tabLst/>
            </a:pPr>
            <a:endParaRPr kumimoji="0" lang="pt-PT" sz="2000" b="0" i="0" u="none" strike="noStrike" cap="none" normalizeH="0" baseline="0" smtClean="0">
              <a:ln>
                <a:noFill/>
              </a:ln>
              <a:solidFill>
                <a:srgbClr val="003399"/>
              </a:solidFill>
              <a:effectLst/>
              <a:latin typeface="Tahoma" pitchFamily="34" charset="0"/>
            </a:endParaRPr>
          </a:p>
        </p:txBody>
      </p:sp>
      <p:sp>
        <p:nvSpPr>
          <p:cNvPr id="2" name="Rectângulo 1"/>
          <p:cNvSpPr/>
          <p:nvPr/>
        </p:nvSpPr>
        <p:spPr>
          <a:xfrm>
            <a:off x="461638" y="1425561"/>
            <a:ext cx="7972148" cy="3970318"/>
          </a:xfrm>
          <a:prstGeom prst="rect">
            <a:avLst/>
          </a:prstGeom>
        </p:spPr>
        <p:txBody>
          <a:bodyPr wrap="square">
            <a:spAutoFit/>
          </a:bodyPr>
          <a:lstStyle/>
          <a:p>
            <a:r>
              <a:rPr lang="en-AU" dirty="0"/>
              <a:t>The volume results obtained by </a:t>
            </a:r>
            <a:r>
              <a:rPr lang="en-AU" dirty="0" err="1"/>
              <a:t>Artel</a:t>
            </a:r>
            <a:r>
              <a:rPr lang="en-AU" dirty="0"/>
              <a:t> are 86 % consistent with the reference value for the gravimetric method and 98 % consistent for the photometric method.  </a:t>
            </a:r>
            <a:endParaRPr lang="en-AU" dirty="0" smtClean="0"/>
          </a:p>
          <a:p>
            <a:endParaRPr lang="pt-PT" dirty="0"/>
          </a:p>
          <a:p>
            <a:r>
              <a:rPr lang="en-AU" dirty="0">
                <a:solidFill>
                  <a:srgbClr val="0066FF"/>
                </a:solidFill>
              </a:rPr>
              <a:t>The values obtained for higher volumes had the most percentage of inconsistent results; this may be due to a larger operator effect or the balance characteristics</a:t>
            </a:r>
            <a:r>
              <a:rPr lang="en-AU" dirty="0" smtClean="0">
                <a:solidFill>
                  <a:srgbClr val="0066FF"/>
                </a:solidFill>
              </a:rPr>
              <a:t>.</a:t>
            </a:r>
          </a:p>
          <a:p>
            <a:endParaRPr lang="pt-PT" dirty="0"/>
          </a:p>
          <a:p>
            <a:r>
              <a:rPr lang="en-AU" dirty="0"/>
              <a:t>The value obtained for the expanded uncertainty for the 1000 </a:t>
            </a:r>
            <a:r>
              <a:rPr lang="en-AU" dirty="0">
                <a:latin typeface="Symbol" panose="05050102010706020507" pitchFamily="18" charset="2"/>
              </a:rPr>
              <a:t>m</a:t>
            </a:r>
            <a:r>
              <a:rPr lang="en-AU" dirty="0"/>
              <a:t>L, </a:t>
            </a:r>
            <a:r>
              <a:rPr lang="en-AU" dirty="0" smtClean="0"/>
              <a:t>100 </a:t>
            </a:r>
            <a:r>
              <a:rPr lang="en-AU" dirty="0" smtClean="0">
                <a:latin typeface="Symbol" panose="05050102010706020507" pitchFamily="18" charset="2"/>
              </a:rPr>
              <a:t>m</a:t>
            </a:r>
            <a:r>
              <a:rPr lang="en-AU" dirty="0" smtClean="0"/>
              <a:t>L </a:t>
            </a:r>
            <a:r>
              <a:rPr lang="en-AU" dirty="0"/>
              <a:t>and 10 </a:t>
            </a:r>
            <a:r>
              <a:rPr lang="en-AU" dirty="0">
                <a:latin typeface="Symbol" panose="05050102010706020507" pitchFamily="18" charset="2"/>
              </a:rPr>
              <a:t>m</a:t>
            </a:r>
            <a:r>
              <a:rPr lang="en-AU" dirty="0"/>
              <a:t>L volumes is quite similar in both laboratories however for the smaller volumes the uncertainty of the reference value in both methods is smaller than </a:t>
            </a:r>
            <a:r>
              <a:rPr lang="en-AU" dirty="0" err="1"/>
              <a:t>Artel</a:t>
            </a:r>
            <a:r>
              <a:rPr lang="en-AU" dirty="0"/>
              <a:t> claims. </a:t>
            </a:r>
            <a:endParaRPr lang="en-AU" dirty="0" smtClean="0"/>
          </a:p>
          <a:p>
            <a:endParaRPr lang="en-AU" dirty="0" smtClean="0"/>
          </a:p>
          <a:p>
            <a:r>
              <a:rPr lang="en-AU" dirty="0">
                <a:solidFill>
                  <a:srgbClr val="008000"/>
                </a:solidFill>
              </a:rPr>
              <a:t>In the photometric method for small volumes, the repeatability is the largest uncertainty component but for large volumes, bigger than 100 mL, the instrument is the most significant source of uncertainty. This is the opposite of the results obtained by the gravimetric method. </a:t>
            </a:r>
            <a:endParaRPr lang="pt-PT" dirty="0">
              <a:solidFill>
                <a:srgbClr val="008000"/>
              </a:solidFill>
            </a:endParaRPr>
          </a:p>
        </p:txBody>
      </p:sp>
    </p:spTree>
    <p:extLst>
      <p:ext uri="{BB962C8B-B14F-4D97-AF65-F5344CB8AC3E}">
        <p14:creationId xmlns:p14="http://schemas.microsoft.com/office/powerpoint/2010/main" val="1910036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81A172D8-65C9-49A3-AFA2-4A42A31661B8}" type="slidenum">
              <a:rPr lang="en-US"/>
              <a:pPr/>
              <a:t>15</a:t>
            </a:fld>
            <a:endParaRPr lang="en-US"/>
          </a:p>
        </p:txBody>
      </p:sp>
      <p:sp>
        <p:nvSpPr>
          <p:cNvPr id="146434" name="Rectangle 2"/>
          <p:cNvSpPr>
            <a:spLocks noGrp="1" noChangeArrowheads="1"/>
          </p:cNvSpPr>
          <p:nvPr>
            <p:ph type="title"/>
          </p:nvPr>
        </p:nvSpPr>
        <p:spPr>
          <a:xfrm>
            <a:off x="178318" y="519204"/>
            <a:ext cx="8668072" cy="762000"/>
          </a:xfrm>
        </p:spPr>
        <p:txBody>
          <a:bodyPr/>
          <a:lstStyle/>
          <a:p>
            <a:r>
              <a:rPr lang="en-US" sz="3200" b="1" dirty="0" smtClean="0">
                <a:solidFill>
                  <a:srgbClr val="0066FF"/>
                </a:solidFill>
              </a:rPr>
              <a:t>Conclusions</a:t>
            </a:r>
            <a:endParaRPr lang="en-US" sz="3200" b="1" dirty="0">
              <a:solidFill>
                <a:srgbClr val="0066FF"/>
              </a:solidFill>
            </a:endParaRPr>
          </a:p>
        </p:txBody>
      </p:sp>
      <p:sp>
        <p:nvSpPr>
          <p:cNvPr id="17" name="Oval 16"/>
          <p:cNvSpPr/>
          <p:nvPr/>
        </p:nvSpPr>
        <p:spPr bwMode="auto">
          <a:xfrm>
            <a:off x="6084168" y="3501008"/>
            <a:ext cx="504056" cy="864096"/>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0"/>
              </a:spcBef>
              <a:spcAft>
                <a:spcPct val="0"/>
              </a:spcAft>
              <a:buClr>
                <a:schemeClr val="tx2"/>
              </a:buClr>
              <a:buSzTx/>
              <a:buFont typeface="Wingdings" pitchFamily="2" charset="2"/>
              <a:buChar char="v"/>
              <a:tabLst/>
            </a:pPr>
            <a:endParaRPr kumimoji="0" lang="pt-PT" sz="2000" b="0" i="0" u="none" strike="noStrike" cap="none" normalizeH="0" baseline="0" smtClean="0">
              <a:ln>
                <a:noFill/>
              </a:ln>
              <a:solidFill>
                <a:srgbClr val="003399"/>
              </a:solidFill>
              <a:effectLst/>
              <a:latin typeface="Tahoma" pitchFamily="34" charset="0"/>
            </a:endParaRPr>
          </a:p>
        </p:txBody>
      </p:sp>
      <p:sp>
        <p:nvSpPr>
          <p:cNvPr id="18" name="Oval 17"/>
          <p:cNvSpPr/>
          <p:nvPr/>
        </p:nvSpPr>
        <p:spPr bwMode="auto">
          <a:xfrm>
            <a:off x="5508104" y="3140968"/>
            <a:ext cx="1224136" cy="1656184"/>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0"/>
              </a:spcBef>
              <a:spcAft>
                <a:spcPct val="0"/>
              </a:spcAft>
              <a:buClr>
                <a:schemeClr val="tx2"/>
              </a:buClr>
              <a:buSzTx/>
              <a:buFont typeface="Wingdings" pitchFamily="2" charset="2"/>
              <a:buChar char="v"/>
              <a:tabLst/>
            </a:pPr>
            <a:endParaRPr kumimoji="0" lang="pt-PT" sz="2000" b="0" i="0" u="none" strike="noStrike" cap="none" normalizeH="0" baseline="0" smtClean="0">
              <a:ln>
                <a:noFill/>
              </a:ln>
              <a:solidFill>
                <a:srgbClr val="003399"/>
              </a:solidFill>
              <a:effectLst/>
              <a:latin typeface="Tahoma" pitchFamily="34" charset="0"/>
            </a:endParaRPr>
          </a:p>
        </p:txBody>
      </p:sp>
      <p:sp>
        <p:nvSpPr>
          <p:cNvPr id="19" name="Oval 18"/>
          <p:cNvSpPr/>
          <p:nvPr/>
        </p:nvSpPr>
        <p:spPr bwMode="auto">
          <a:xfrm>
            <a:off x="179512" y="1412776"/>
            <a:ext cx="792088" cy="56263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0"/>
              </a:spcBef>
              <a:spcAft>
                <a:spcPct val="0"/>
              </a:spcAft>
              <a:buClr>
                <a:schemeClr val="tx2"/>
              </a:buClr>
              <a:buSzTx/>
              <a:buFont typeface="Wingdings" pitchFamily="2" charset="2"/>
              <a:buChar char="v"/>
              <a:tabLst/>
            </a:pPr>
            <a:endParaRPr kumimoji="0" lang="pt-PT" sz="2000" b="0" i="0" u="none" strike="noStrike" cap="none" normalizeH="0" baseline="0" smtClean="0">
              <a:ln>
                <a:noFill/>
              </a:ln>
              <a:solidFill>
                <a:srgbClr val="003399"/>
              </a:solidFill>
              <a:effectLst/>
              <a:latin typeface="Tahoma" pitchFamily="34" charset="0"/>
            </a:endParaRPr>
          </a:p>
        </p:txBody>
      </p:sp>
      <p:sp>
        <p:nvSpPr>
          <p:cNvPr id="20" name="Oval 19"/>
          <p:cNvSpPr/>
          <p:nvPr/>
        </p:nvSpPr>
        <p:spPr bwMode="auto">
          <a:xfrm>
            <a:off x="683568" y="1700808"/>
            <a:ext cx="1152128" cy="1008112"/>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0"/>
              </a:spcBef>
              <a:spcAft>
                <a:spcPct val="0"/>
              </a:spcAft>
              <a:buClr>
                <a:schemeClr val="tx2"/>
              </a:buClr>
              <a:buSzTx/>
              <a:buFont typeface="Wingdings" pitchFamily="2" charset="2"/>
              <a:buChar char="v"/>
              <a:tabLst/>
            </a:pPr>
            <a:endParaRPr kumimoji="0" lang="pt-PT" sz="2000" b="0" i="0" u="none" strike="noStrike" cap="none" normalizeH="0" baseline="0" smtClean="0">
              <a:ln>
                <a:noFill/>
              </a:ln>
              <a:solidFill>
                <a:srgbClr val="003399"/>
              </a:solidFill>
              <a:effectLst/>
              <a:latin typeface="Tahoma" pitchFamily="34" charset="0"/>
            </a:endParaRPr>
          </a:p>
        </p:txBody>
      </p:sp>
      <p:sp>
        <p:nvSpPr>
          <p:cNvPr id="2" name="Rectângulo 1"/>
          <p:cNvSpPr/>
          <p:nvPr/>
        </p:nvSpPr>
        <p:spPr>
          <a:xfrm>
            <a:off x="461638" y="1425561"/>
            <a:ext cx="7972148" cy="2308324"/>
          </a:xfrm>
          <a:prstGeom prst="rect">
            <a:avLst/>
          </a:prstGeom>
        </p:spPr>
        <p:txBody>
          <a:bodyPr wrap="square">
            <a:spAutoFit/>
          </a:bodyPr>
          <a:lstStyle/>
          <a:p>
            <a:r>
              <a:rPr lang="en-AU" dirty="0"/>
              <a:t>T</a:t>
            </a:r>
            <a:r>
              <a:rPr lang="en-AU" dirty="0" smtClean="0"/>
              <a:t>he </a:t>
            </a:r>
            <a:r>
              <a:rPr lang="en-AU" dirty="0"/>
              <a:t>presented work seems to evidence that the best method to be used for smaller volumes than 100 </a:t>
            </a:r>
            <a:r>
              <a:rPr lang="en-AU" dirty="0">
                <a:latin typeface="Symbol" panose="05050102010706020507" pitchFamily="18" charset="2"/>
              </a:rPr>
              <a:t>m</a:t>
            </a:r>
            <a:r>
              <a:rPr lang="en-AU" dirty="0"/>
              <a:t>L is the photometric method</a:t>
            </a:r>
            <a:r>
              <a:rPr lang="en-AU" dirty="0" smtClean="0"/>
              <a:t>.</a:t>
            </a:r>
          </a:p>
          <a:p>
            <a:endParaRPr lang="pt-PT" dirty="0"/>
          </a:p>
          <a:p>
            <a:r>
              <a:rPr lang="en-AU" dirty="0">
                <a:solidFill>
                  <a:srgbClr val="C00000"/>
                </a:solidFill>
              </a:rPr>
              <a:t>The variability found between the operators for large volumes reflects the need to include the operator-to-operator standard deviation in the calibration uncertainty and in the calibration measurement capability</a:t>
            </a:r>
            <a:r>
              <a:rPr lang="en-AU" dirty="0" smtClean="0">
                <a:solidFill>
                  <a:srgbClr val="C00000"/>
                </a:solidFill>
              </a:rPr>
              <a:t>.</a:t>
            </a:r>
          </a:p>
          <a:p>
            <a:endParaRPr lang="en-AU" dirty="0"/>
          </a:p>
          <a:p>
            <a:r>
              <a:rPr lang="en-AU" dirty="0" smtClean="0">
                <a:solidFill>
                  <a:srgbClr val="008000"/>
                </a:solidFill>
              </a:rPr>
              <a:t>Based on this results IPQ submitted a new CMC to BIPM.</a:t>
            </a:r>
            <a:endParaRPr lang="pt-PT" dirty="0">
              <a:solidFill>
                <a:srgbClr val="008000"/>
              </a:solidFill>
            </a:endParaRPr>
          </a:p>
        </p:txBody>
      </p:sp>
    </p:spTree>
    <p:extLst>
      <p:ext uri="{BB962C8B-B14F-4D97-AF65-F5344CB8AC3E}">
        <p14:creationId xmlns:p14="http://schemas.microsoft.com/office/powerpoint/2010/main" val="2779948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Posição do Número do Diapositivo 5"/>
          <p:cNvSpPr>
            <a:spLocks noGrp="1"/>
          </p:cNvSpPr>
          <p:nvPr>
            <p:ph type="sldNum" sz="quarter" idx="12"/>
          </p:nvPr>
        </p:nvSpPr>
        <p:spPr/>
        <p:txBody>
          <a:bodyPr/>
          <a:lstStyle/>
          <a:p>
            <a:fld id="{F4A059E6-F4B6-48DB-9F8D-229139B7FF5D}" type="slidenum">
              <a:rPr lang="en-US"/>
              <a:pPr/>
              <a:t>16</a:t>
            </a:fld>
            <a:endParaRPr lang="en-US"/>
          </a:p>
        </p:txBody>
      </p:sp>
      <p:sp>
        <p:nvSpPr>
          <p:cNvPr id="96260" name="AutoShape 4"/>
          <p:cNvSpPr>
            <a:spLocks noChangeArrowheads="1"/>
          </p:cNvSpPr>
          <p:nvPr/>
        </p:nvSpPr>
        <p:spPr bwMode="auto">
          <a:xfrm>
            <a:off x="2484438" y="2708275"/>
            <a:ext cx="3959225" cy="1152525"/>
          </a:xfrm>
          <a:prstGeom prst="wave">
            <a:avLst>
              <a:gd name="adj1" fmla="val 13005"/>
              <a:gd name="adj2" fmla="val 0"/>
            </a:avLst>
          </a:prstGeom>
          <a:noFill/>
          <a:ln w="9525" algn="ctr">
            <a:noFill/>
            <a:round/>
            <a:headEnd/>
            <a:tailEnd/>
          </a:ln>
          <a:effectLst/>
        </p:spPr>
        <p:txBody>
          <a:bodyPr wrap="none" anchor="ctr">
            <a:spAutoFit/>
          </a:bodyPr>
          <a:lstStyle/>
          <a:p>
            <a:endParaRPr lang="pt-PT"/>
          </a:p>
        </p:txBody>
      </p:sp>
      <p:sp>
        <p:nvSpPr>
          <p:cNvPr id="10" name="CaixaDeTexto 9"/>
          <p:cNvSpPr txBox="1"/>
          <p:nvPr/>
        </p:nvSpPr>
        <p:spPr>
          <a:xfrm>
            <a:off x="2678100" y="2389218"/>
            <a:ext cx="3571900" cy="923330"/>
          </a:xfrm>
          <a:prstGeom prst="rect">
            <a:avLst/>
          </a:prstGeom>
          <a:noFill/>
        </p:spPr>
        <p:txBody>
          <a:bodyPr wrap="square" rtlCol="0">
            <a:spAutoFit/>
          </a:bodyPr>
          <a:lstStyle/>
          <a:p>
            <a:pPr algn="ctr">
              <a:buNone/>
            </a:pPr>
            <a:r>
              <a:rPr lang="pt-PT" sz="5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a:t>
            </a:r>
            <a:r>
              <a:rPr lang="pt-PT"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pt-PT" sz="5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you</a:t>
            </a:r>
            <a:endParaRPr lang="pt-PT"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Rectângulo 10"/>
          <p:cNvSpPr/>
          <p:nvPr/>
        </p:nvSpPr>
        <p:spPr>
          <a:xfrm>
            <a:off x="1456093" y="3666897"/>
            <a:ext cx="6015914" cy="400110"/>
          </a:xfrm>
          <a:prstGeom prst="rect">
            <a:avLst/>
          </a:prstGeom>
        </p:spPr>
        <p:txBody>
          <a:bodyPr wrap="square">
            <a:spAutoFit/>
          </a:bodyPr>
          <a:lstStyle/>
          <a:p>
            <a:pPr algn="ctr">
              <a:buNone/>
            </a:pPr>
            <a:r>
              <a:rPr lang="en-US" dirty="0" smtClean="0"/>
              <a:t>ebatista@ipq.pt</a:t>
            </a:r>
            <a:endParaRPr lang="en-US" dirty="0"/>
          </a:p>
        </p:txBody>
      </p:sp>
    </p:spTree>
    <p:extLst>
      <p:ext uri="{BB962C8B-B14F-4D97-AF65-F5344CB8AC3E}">
        <p14:creationId xmlns:p14="http://schemas.microsoft.com/office/powerpoint/2010/main" val="3071245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Marcador de Posição do Número do Diapositivo 5"/>
          <p:cNvSpPr>
            <a:spLocks noGrp="1"/>
          </p:cNvSpPr>
          <p:nvPr>
            <p:ph type="sldNum" sz="quarter" idx="12"/>
          </p:nvPr>
        </p:nvSpPr>
        <p:spPr/>
        <p:txBody>
          <a:bodyPr/>
          <a:lstStyle/>
          <a:p>
            <a:fld id="{59B188F1-1971-40BF-B63E-0868F91D3E5D}" type="slidenum">
              <a:rPr lang="en-US"/>
              <a:pPr/>
              <a:t>2</a:t>
            </a:fld>
            <a:endParaRPr lang="en-US"/>
          </a:p>
        </p:txBody>
      </p:sp>
      <p:sp>
        <p:nvSpPr>
          <p:cNvPr id="120834" name="Rectangle 2"/>
          <p:cNvSpPr>
            <a:spLocks noGrp="1" noChangeArrowheads="1"/>
          </p:cNvSpPr>
          <p:nvPr>
            <p:ph type="title"/>
          </p:nvPr>
        </p:nvSpPr>
        <p:spPr>
          <a:xfrm>
            <a:off x="85060" y="580578"/>
            <a:ext cx="7748736" cy="762000"/>
          </a:xfrm>
        </p:spPr>
        <p:txBody>
          <a:bodyPr/>
          <a:lstStyle/>
          <a:p>
            <a:r>
              <a:rPr lang="pt-PT" sz="3200" b="1" dirty="0">
                <a:solidFill>
                  <a:srgbClr val="0066FF"/>
                </a:solidFill>
              </a:rPr>
              <a:t>Resume</a:t>
            </a:r>
          </a:p>
        </p:txBody>
      </p:sp>
      <p:sp>
        <p:nvSpPr>
          <p:cNvPr id="120835" name="Text Box 3"/>
          <p:cNvSpPr txBox="1">
            <a:spLocks noChangeArrowheads="1"/>
          </p:cNvSpPr>
          <p:nvPr/>
        </p:nvSpPr>
        <p:spPr bwMode="auto">
          <a:xfrm>
            <a:off x="282575" y="1832561"/>
            <a:ext cx="8610600" cy="3120854"/>
          </a:xfrm>
          <a:prstGeom prst="rect">
            <a:avLst/>
          </a:prstGeom>
          <a:noFill/>
          <a:ln w="9525">
            <a:noFill/>
            <a:miter lim="800000"/>
            <a:headEnd/>
            <a:tailEnd/>
          </a:ln>
          <a:effectLst/>
        </p:spPr>
        <p:txBody>
          <a:bodyPr>
            <a:spAutoFit/>
          </a:bodyPr>
          <a:lstStyle/>
          <a:p>
            <a:pPr>
              <a:spcBef>
                <a:spcPct val="20000"/>
              </a:spcBef>
              <a:buFont typeface="Wingdings" pitchFamily="2" charset="2"/>
              <a:buChar char="ü"/>
              <a:tabLst>
                <a:tab pos="900113" algn="l"/>
              </a:tabLst>
            </a:pPr>
            <a:r>
              <a:rPr lang="en-US" sz="2400" dirty="0" smtClean="0"/>
              <a:t>Introduction</a:t>
            </a:r>
          </a:p>
          <a:p>
            <a:pPr>
              <a:spcBef>
                <a:spcPct val="20000"/>
              </a:spcBef>
              <a:buFont typeface="Wingdings" pitchFamily="2" charset="2"/>
              <a:buChar char="ü"/>
              <a:tabLst>
                <a:tab pos="900113" algn="l"/>
              </a:tabLst>
            </a:pPr>
            <a:r>
              <a:rPr lang="en-US" sz="2400" dirty="0" smtClean="0"/>
              <a:t>Calibration Methods</a:t>
            </a:r>
          </a:p>
          <a:p>
            <a:pPr>
              <a:spcBef>
                <a:spcPct val="20000"/>
              </a:spcBef>
              <a:buFont typeface="Wingdings" pitchFamily="2" charset="2"/>
              <a:buChar char="ü"/>
              <a:tabLst>
                <a:tab pos="900113" algn="l"/>
              </a:tabLst>
            </a:pPr>
            <a:r>
              <a:rPr lang="en-US" sz="2400" dirty="0" smtClean="0"/>
              <a:t>Evaluation of measurement results</a:t>
            </a:r>
          </a:p>
          <a:p>
            <a:pPr>
              <a:spcBef>
                <a:spcPct val="20000"/>
              </a:spcBef>
              <a:buFont typeface="Wingdings" pitchFamily="2" charset="2"/>
              <a:buChar char="ü"/>
              <a:tabLst>
                <a:tab pos="900113" algn="l"/>
              </a:tabLst>
            </a:pPr>
            <a:r>
              <a:rPr lang="en-US" sz="2400" dirty="0" smtClean="0"/>
              <a:t>Experimental conditions</a:t>
            </a:r>
          </a:p>
          <a:p>
            <a:pPr>
              <a:spcBef>
                <a:spcPct val="20000"/>
              </a:spcBef>
              <a:buFont typeface="Wingdings" pitchFamily="2" charset="2"/>
              <a:buChar char="ü"/>
              <a:tabLst>
                <a:tab pos="900113" algn="l"/>
              </a:tabLst>
            </a:pPr>
            <a:r>
              <a:rPr lang="en-US" sz="2400" dirty="0" smtClean="0"/>
              <a:t>Results</a:t>
            </a:r>
            <a:endParaRPr lang="en-US" sz="2400" dirty="0"/>
          </a:p>
          <a:p>
            <a:pPr>
              <a:spcBef>
                <a:spcPct val="20000"/>
              </a:spcBef>
              <a:buFont typeface="Wingdings" pitchFamily="2" charset="2"/>
              <a:buChar char="ü"/>
              <a:tabLst>
                <a:tab pos="900113" algn="l"/>
              </a:tabLst>
            </a:pPr>
            <a:r>
              <a:rPr lang="en-US" sz="2400" dirty="0" smtClean="0"/>
              <a:t>Uncertainties</a:t>
            </a:r>
          </a:p>
          <a:p>
            <a:pPr>
              <a:spcBef>
                <a:spcPct val="20000"/>
              </a:spcBef>
              <a:buFont typeface="Wingdings" pitchFamily="2" charset="2"/>
              <a:buChar char="ü"/>
              <a:tabLst>
                <a:tab pos="900113" algn="l"/>
              </a:tabLst>
            </a:pPr>
            <a:r>
              <a:rPr lang="en-US" sz="2400" dirty="0" smtClean="0"/>
              <a:t>Conclusions</a:t>
            </a:r>
            <a:endParaRPr lang="en-US" sz="2400" dirty="0"/>
          </a:p>
        </p:txBody>
      </p:sp>
    </p:spTree>
    <p:extLst>
      <p:ext uri="{BB962C8B-B14F-4D97-AF65-F5344CB8AC3E}">
        <p14:creationId xmlns:p14="http://schemas.microsoft.com/office/powerpoint/2010/main" val="1099676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3</a:t>
            </a:fld>
            <a:endParaRPr lang="en-US" dirty="0"/>
          </a:p>
        </p:txBody>
      </p:sp>
      <p:sp>
        <p:nvSpPr>
          <p:cNvPr id="68610" name="Rectangle 2"/>
          <p:cNvSpPr>
            <a:spLocks noGrp="1" noChangeArrowheads="1"/>
          </p:cNvSpPr>
          <p:nvPr>
            <p:ph type="title"/>
          </p:nvPr>
        </p:nvSpPr>
        <p:spPr>
          <a:xfrm>
            <a:off x="159495" y="569939"/>
            <a:ext cx="4724400" cy="762000"/>
          </a:xfrm>
        </p:spPr>
        <p:txBody>
          <a:bodyPr>
            <a:normAutofit/>
          </a:bodyPr>
          <a:lstStyle/>
          <a:p>
            <a:r>
              <a:rPr lang="en-US" sz="3200" b="1" dirty="0" smtClean="0">
                <a:solidFill>
                  <a:srgbClr val="0066FF"/>
                </a:solidFill>
              </a:rPr>
              <a:t>Introduction</a:t>
            </a:r>
            <a:endParaRPr lang="en-US" sz="3200" b="1" dirty="0">
              <a:solidFill>
                <a:srgbClr val="0066FF"/>
              </a:solidFill>
            </a:endParaRPr>
          </a:p>
        </p:txBody>
      </p:sp>
      <p:sp>
        <p:nvSpPr>
          <p:cNvPr id="4" name="Rectângulo 3"/>
          <p:cNvSpPr/>
          <p:nvPr/>
        </p:nvSpPr>
        <p:spPr>
          <a:xfrm>
            <a:off x="56496" y="1469597"/>
            <a:ext cx="6530735" cy="4647426"/>
          </a:xfrm>
          <a:prstGeom prst="rect">
            <a:avLst/>
          </a:prstGeom>
        </p:spPr>
        <p:txBody>
          <a:bodyPr wrap="square">
            <a:spAutoFit/>
          </a:bodyPr>
          <a:lstStyle/>
          <a:p>
            <a:pPr marL="361950" lvl="1" indent="-361950" defTabSz="996950">
              <a:spcBef>
                <a:spcPct val="20000"/>
              </a:spcBef>
              <a:buSzPct val="50000"/>
              <a:buBlip>
                <a:blip r:embed="rId2"/>
              </a:buBlip>
              <a:defRPr/>
            </a:pPr>
            <a:r>
              <a:rPr lang="en-US" sz="2000" dirty="0">
                <a:solidFill>
                  <a:srgbClr val="000000"/>
                </a:solidFill>
              </a:rPr>
              <a:t>Micropipette calibration can be performed by two different methods: the </a:t>
            </a:r>
            <a:r>
              <a:rPr lang="en-US" sz="2000" dirty="0">
                <a:solidFill>
                  <a:srgbClr val="FF0000"/>
                </a:solidFill>
              </a:rPr>
              <a:t>gravimetric method</a:t>
            </a:r>
            <a:r>
              <a:rPr lang="en-US" sz="2000" dirty="0">
                <a:solidFill>
                  <a:srgbClr val="000000"/>
                </a:solidFill>
              </a:rPr>
              <a:t>, described in ISO 8655-6:2002, and the </a:t>
            </a:r>
            <a:r>
              <a:rPr lang="en-US" sz="2000" dirty="0">
                <a:solidFill>
                  <a:srgbClr val="00B050"/>
                </a:solidFill>
              </a:rPr>
              <a:t>photometric method</a:t>
            </a:r>
            <a:r>
              <a:rPr lang="en-US" sz="2000" dirty="0">
                <a:solidFill>
                  <a:srgbClr val="000000"/>
                </a:solidFill>
              </a:rPr>
              <a:t>, described in ISO </a:t>
            </a:r>
            <a:r>
              <a:rPr lang="en-US" sz="2000" dirty="0" smtClean="0">
                <a:solidFill>
                  <a:srgbClr val="000000"/>
                </a:solidFill>
              </a:rPr>
              <a:t>8655-7:2005</a:t>
            </a:r>
          </a:p>
          <a:p>
            <a:pPr marL="361950" lvl="1" indent="-361950" defTabSz="996950">
              <a:spcBef>
                <a:spcPct val="20000"/>
              </a:spcBef>
              <a:buSzPct val="50000"/>
              <a:buBlip>
                <a:blip r:embed="rId2"/>
              </a:buBlip>
              <a:defRPr/>
            </a:pPr>
            <a:endParaRPr lang="en-US" sz="2000" dirty="0" smtClean="0">
              <a:solidFill>
                <a:srgbClr val="000000"/>
              </a:solidFill>
            </a:endParaRPr>
          </a:p>
          <a:p>
            <a:pPr marL="361950" lvl="1" indent="-361950" defTabSz="996950">
              <a:spcBef>
                <a:spcPct val="20000"/>
              </a:spcBef>
              <a:buSzPct val="50000"/>
              <a:buBlip>
                <a:blip r:embed="rId2"/>
              </a:buBlip>
              <a:defRPr/>
            </a:pPr>
            <a:r>
              <a:rPr lang="en-AU" sz="2000" dirty="0" smtClean="0"/>
              <a:t>A EURAMET </a:t>
            </a:r>
            <a:r>
              <a:rPr lang="en-AU" sz="2000" dirty="0"/>
              <a:t>bilateral comparison between IPQ – Portuguese Institute for Quality (pilot laboratory) and </a:t>
            </a:r>
            <a:r>
              <a:rPr lang="en-AU" sz="2000" dirty="0" err="1"/>
              <a:t>Artel</a:t>
            </a:r>
            <a:r>
              <a:rPr lang="en-AU" sz="2000" dirty="0"/>
              <a:t>, accredited laboratory according to </a:t>
            </a:r>
            <a:r>
              <a:rPr lang="en-AU" sz="2000" dirty="0" smtClean="0"/>
              <a:t>ISO/IEC </a:t>
            </a:r>
            <a:r>
              <a:rPr lang="en-AU" sz="2000" dirty="0"/>
              <a:t>17025 was performed </a:t>
            </a:r>
            <a:r>
              <a:rPr lang="en-AU" sz="2000" dirty="0" smtClean="0"/>
              <a:t> - </a:t>
            </a:r>
            <a:r>
              <a:rPr lang="en-AU" sz="2000" dirty="0" smtClean="0">
                <a:solidFill>
                  <a:srgbClr val="7030A0"/>
                </a:solidFill>
              </a:rPr>
              <a:t>project 1353</a:t>
            </a:r>
            <a:r>
              <a:rPr lang="en-AU" sz="2000" dirty="0" smtClean="0"/>
              <a:t>. </a:t>
            </a:r>
          </a:p>
          <a:p>
            <a:pPr marL="361950" lvl="1" indent="-361950" defTabSz="996950">
              <a:spcBef>
                <a:spcPct val="20000"/>
              </a:spcBef>
              <a:buSzPct val="50000"/>
              <a:buBlip>
                <a:blip r:embed="rId2"/>
              </a:buBlip>
              <a:defRPr/>
            </a:pPr>
            <a:endParaRPr lang="en-US" sz="2000" dirty="0" smtClean="0">
              <a:solidFill>
                <a:srgbClr val="000000"/>
              </a:solidFill>
            </a:endParaRPr>
          </a:p>
          <a:p>
            <a:pPr marL="361950" lvl="1" indent="-361950" defTabSz="996950">
              <a:spcBef>
                <a:spcPct val="20000"/>
              </a:spcBef>
              <a:buSzPct val="50000"/>
              <a:buBlip>
                <a:blip r:embed="rId2"/>
              </a:buBlip>
              <a:defRPr/>
            </a:pPr>
            <a:r>
              <a:rPr lang="en-AU" sz="2000" dirty="0"/>
              <a:t>Four different micropipettes from 1000 </a:t>
            </a:r>
            <a:r>
              <a:rPr lang="en-AU" sz="2000" dirty="0">
                <a:latin typeface="Symbol" panose="05050102010706020507" pitchFamily="18" charset="2"/>
              </a:rPr>
              <a:t>m</a:t>
            </a:r>
            <a:r>
              <a:rPr lang="en-AU" sz="2000" dirty="0"/>
              <a:t>L to </a:t>
            </a:r>
            <a:r>
              <a:rPr lang="en-AU" sz="2000" dirty="0" smtClean="0"/>
              <a:t>0.1 </a:t>
            </a:r>
            <a:r>
              <a:rPr lang="en-AU" sz="2000" dirty="0">
                <a:latin typeface="Symbol" panose="05050102010706020507" pitchFamily="18" charset="2"/>
              </a:rPr>
              <a:t>m</a:t>
            </a:r>
            <a:r>
              <a:rPr lang="en-AU" sz="2000" dirty="0"/>
              <a:t>L volumes were calibrated by six different operators, one from IPQ and five from </a:t>
            </a:r>
            <a:r>
              <a:rPr lang="en-AU" sz="2000" dirty="0" err="1"/>
              <a:t>Artel</a:t>
            </a:r>
            <a:r>
              <a:rPr lang="en-AU" sz="2000" dirty="0"/>
              <a:t>. </a:t>
            </a:r>
            <a:r>
              <a:rPr lang="en-AU" sz="2000" dirty="0" smtClean="0">
                <a:solidFill>
                  <a:srgbClr val="800000"/>
                </a:solidFill>
              </a:rPr>
              <a:t>IPQ </a:t>
            </a:r>
            <a:r>
              <a:rPr lang="en-AU" sz="2000" dirty="0">
                <a:solidFill>
                  <a:srgbClr val="800000"/>
                </a:solidFill>
              </a:rPr>
              <a:t>acting as the pilot laboratory determined the reference value. </a:t>
            </a:r>
            <a:endParaRPr lang="en-US" sz="2000" dirty="0" smtClean="0">
              <a:solidFill>
                <a:srgbClr val="800000"/>
              </a:solidFill>
            </a:endParaRPr>
          </a:p>
        </p:txBody>
      </p:sp>
      <p:pic>
        <p:nvPicPr>
          <p:cNvPr id="6" name="Imagem 5" descr="DSC_267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1417" y="2680315"/>
            <a:ext cx="1961253" cy="2203141"/>
          </a:xfrm>
          <a:prstGeom prst="rect">
            <a:avLst/>
          </a:prstGeom>
          <a:noFill/>
          <a:ln>
            <a:noFill/>
          </a:ln>
        </p:spPr>
      </p:pic>
    </p:spTree>
    <p:extLst>
      <p:ext uri="{BB962C8B-B14F-4D97-AF65-F5344CB8AC3E}">
        <p14:creationId xmlns:p14="http://schemas.microsoft.com/office/powerpoint/2010/main" val="855367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barn(inVertical)">
                                      <p:cBhvr>
                                        <p:cTn id="14" dur="500"/>
                                        <p:tgtEl>
                                          <p:spTgt spid="4">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4</a:t>
            </a:fld>
            <a:endParaRPr lang="en-US" dirty="0"/>
          </a:p>
        </p:txBody>
      </p:sp>
      <p:sp>
        <p:nvSpPr>
          <p:cNvPr id="68610" name="Rectangle 2"/>
          <p:cNvSpPr>
            <a:spLocks noGrp="1" noChangeArrowheads="1"/>
          </p:cNvSpPr>
          <p:nvPr>
            <p:ph type="title"/>
          </p:nvPr>
        </p:nvSpPr>
        <p:spPr>
          <a:xfrm>
            <a:off x="159495" y="569939"/>
            <a:ext cx="4724400" cy="762000"/>
          </a:xfrm>
        </p:spPr>
        <p:txBody>
          <a:bodyPr>
            <a:normAutofit/>
          </a:bodyPr>
          <a:lstStyle/>
          <a:p>
            <a:r>
              <a:rPr lang="en-US" sz="3200" b="1" dirty="0" smtClean="0">
                <a:solidFill>
                  <a:srgbClr val="0066FF"/>
                </a:solidFill>
              </a:rPr>
              <a:t>Calibration methods</a:t>
            </a:r>
            <a:endParaRPr lang="en-US" sz="3200" b="1" dirty="0">
              <a:solidFill>
                <a:srgbClr val="0066FF"/>
              </a:solidFill>
            </a:endParaRPr>
          </a:p>
        </p:txBody>
      </p:sp>
      <p:sp>
        <p:nvSpPr>
          <p:cNvPr id="4" name="Rectângulo 3"/>
          <p:cNvSpPr/>
          <p:nvPr/>
        </p:nvSpPr>
        <p:spPr>
          <a:xfrm>
            <a:off x="56496" y="1469597"/>
            <a:ext cx="8599232" cy="400110"/>
          </a:xfrm>
          <a:prstGeom prst="rect">
            <a:avLst/>
          </a:prstGeom>
        </p:spPr>
        <p:txBody>
          <a:bodyPr wrap="square">
            <a:spAutoFit/>
          </a:bodyPr>
          <a:lstStyle/>
          <a:p>
            <a:pPr marL="361950" lvl="1" indent="-361950" defTabSz="996950">
              <a:spcBef>
                <a:spcPct val="20000"/>
              </a:spcBef>
              <a:buSzPct val="50000"/>
              <a:buBlip>
                <a:blip r:embed="rId3"/>
              </a:buBlip>
              <a:defRPr/>
            </a:pPr>
            <a:r>
              <a:rPr lang="en-US" sz="2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Gravimetry</a:t>
            </a:r>
            <a:endPar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 name="Rectângulo 1"/>
          <p:cNvSpPr/>
          <p:nvPr/>
        </p:nvSpPr>
        <p:spPr>
          <a:xfrm>
            <a:off x="270769" y="2075946"/>
            <a:ext cx="4572000" cy="2862322"/>
          </a:xfrm>
          <a:prstGeom prst="rect">
            <a:avLst/>
          </a:prstGeom>
        </p:spPr>
        <p:txBody>
          <a:bodyPr>
            <a:spAutoFit/>
          </a:bodyPr>
          <a:lstStyle/>
          <a:p>
            <a:pPr marL="342900" indent="-342900">
              <a:buFont typeface="+mj-lt"/>
              <a:buAutoNum type="arabicPeriod"/>
            </a:pPr>
            <a:r>
              <a:rPr lang="en-AU" dirty="0"/>
              <a:t>The gravimetric method </a:t>
            </a:r>
            <a:r>
              <a:rPr lang="en-AU" dirty="0" smtClean="0"/>
              <a:t>- standard </a:t>
            </a:r>
            <a:r>
              <a:rPr lang="en-AU" dirty="0"/>
              <a:t>method </a:t>
            </a:r>
            <a:r>
              <a:rPr lang="en-AU" dirty="0" smtClean="0"/>
              <a:t>consists </a:t>
            </a:r>
            <a:r>
              <a:rPr lang="en-AU" dirty="0"/>
              <a:t>on weighing the delivered volume of the micropipette </a:t>
            </a:r>
            <a:r>
              <a:rPr lang="en-AU" dirty="0" smtClean="0"/>
              <a:t>.</a:t>
            </a:r>
          </a:p>
          <a:p>
            <a:pPr marL="342900" indent="-342900">
              <a:buFont typeface="+mj-lt"/>
              <a:buAutoNum type="arabicPeriod"/>
            </a:pPr>
            <a:r>
              <a:rPr lang="en-AU" dirty="0" smtClean="0"/>
              <a:t>The </a:t>
            </a:r>
            <a:r>
              <a:rPr lang="en-AU" dirty="0">
                <a:solidFill>
                  <a:srgbClr val="0066FF"/>
                </a:solidFill>
              </a:rPr>
              <a:t>calibration liquid </a:t>
            </a:r>
            <a:r>
              <a:rPr lang="en-AU" dirty="0"/>
              <a:t>used is </a:t>
            </a:r>
            <a:r>
              <a:rPr lang="en-AU" dirty="0" smtClean="0"/>
              <a:t>pure </a:t>
            </a:r>
            <a:r>
              <a:rPr lang="en-AU" dirty="0"/>
              <a:t>water </a:t>
            </a:r>
            <a:r>
              <a:rPr lang="en-AU" dirty="0" smtClean="0"/>
              <a:t>with </a:t>
            </a:r>
            <a:r>
              <a:rPr lang="en-AU" dirty="0"/>
              <a:t>conductivity lower than 5 </a:t>
            </a:r>
            <a:r>
              <a:rPr lang="en-AU" dirty="0" err="1" smtClean="0">
                <a:latin typeface="Symbol" panose="05050102010706020507" pitchFamily="18" charset="2"/>
              </a:rPr>
              <a:t>m</a:t>
            </a:r>
            <a:r>
              <a:rPr lang="en-AU" dirty="0" err="1" smtClean="0"/>
              <a:t>S</a:t>
            </a:r>
            <a:r>
              <a:rPr lang="en-AU" dirty="0" smtClean="0"/>
              <a:t>/cm. </a:t>
            </a:r>
          </a:p>
          <a:p>
            <a:pPr marL="342900" indent="-342900">
              <a:buFont typeface="+mj-lt"/>
              <a:buAutoNum type="arabicPeriod"/>
            </a:pPr>
            <a:r>
              <a:rPr lang="en-AU" dirty="0" smtClean="0"/>
              <a:t>A conversion </a:t>
            </a:r>
            <a:r>
              <a:rPr lang="en-AU" dirty="0"/>
              <a:t>is performed from mass to volume at a reference temperature of </a:t>
            </a:r>
            <a:r>
              <a:rPr lang="en-AU" i="1" dirty="0"/>
              <a:t>t</a:t>
            </a:r>
            <a:r>
              <a:rPr lang="en-AU" i="1" baseline="-25000" dirty="0"/>
              <a:t>0</a:t>
            </a:r>
            <a:r>
              <a:rPr lang="en-AU" dirty="0"/>
              <a:t> (normally 20 ºC). </a:t>
            </a:r>
            <a:endParaRPr lang="en-AU" dirty="0" smtClean="0"/>
          </a:p>
          <a:p>
            <a:pPr marL="342900" indent="-342900">
              <a:buFont typeface="+mj-lt"/>
              <a:buAutoNum type="arabicPeriod"/>
            </a:pPr>
            <a:r>
              <a:rPr lang="en-AU" dirty="0" smtClean="0"/>
              <a:t>The </a:t>
            </a:r>
            <a:r>
              <a:rPr lang="en-AU" dirty="0"/>
              <a:t>recommended equation is described in </a:t>
            </a:r>
            <a:r>
              <a:rPr lang="en-AU" dirty="0">
                <a:solidFill>
                  <a:srgbClr val="800000"/>
                </a:solidFill>
              </a:rPr>
              <a:t>ISO 4787 </a:t>
            </a:r>
            <a:r>
              <a:rPr lang="en-AU" dirty="0" smtClean="0"/>
              <a:t>standard.</a:t>
            </a:r>
            <a:endParaRPr lang="pt-PT" dirty="0"/>
          </a:p>
        </p:txBody>
      </p:sp>
      <p:pic>
        <p:nvPicPr>
          <p:cNvPr id="11" name="Imagem 10"/>
          <p:cNvPicPr/>
          <p:nvPr/>
        </p:nvPicPr>
        <p:blipFill>
          <a:blip r:embed="rId4" cstate="print">
            <a:extLst>
              <a:ext uri="{28A0092B-C50C-407E-A947-70E740481C1C}">
                <a14:useLocalDpi xmlns:a14="http://schemas.microsoft.com/office/drawing/2010/main" val="0"/>
              </a:ext>
            </a:extLst>
          </a:blip>
          <a:stretch>
            <a:fillRect/>
          </a:stretch>
        </p:blipFill>
        <p:spPr>
          <a:xfrm>
            <a:off x="5620257" y="2299317"/>
            <a:ext cx="2742508" cy="2103677"/>
          </a:xfrm>
          <a:prstGeom prst="rect">
            <a:avLst/>
          </a:prstGeom>
        </p:spPr>
      </p:pic>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graphicFrame>
        <p:nvGraphicFramePr>
          <p:cNvPr id="6" name="Objecto 5"/>
          <p:cNvGraphicFramePr>
            <a:graphicFrameLocks noChangeAspect="1"/>
          </p:cNvGraphicFramePr>
          <p:nvPr>
            <p:extLst>
              <p:ext uri="{D42A27DB-BD31-4B8C-83A1-F6EECF244321}">
                <p14:modId xmlns:p14="http://schemas.microsoft.com/office/powerpoint/2010/main" val="2474434674"/>
              </p:ext>
            </p:extLst>
          </p:nvPr>
        </p:nvGraphicFramePr>
        <p:xfrm>
          <a:off x="2204360" y="5353236"/>
          <a:ext cx="4303503" cy="665825"/>
        </p:xfrm>
        <a:graphic>
          <a:graphicData uri="http://schemas.openxmlformats.org/presentationml/2006/ole">
            <mc:AlternateContent xmlns:mc="http://schemas.openxmlformats.org/markup-compatibility/2006">
              <mc:Choice xmlns:v="urn:schemas-microsoft-com:vml" Requires="v">
                <p:oleObj spid="_x0000_s1035" name="Equação" r:id="rId5" imgW="3149600" imgH="482600" progId="Equation.3">
                  <p:embed/>
                </p:oleObj>
              </mc:Choice>
              <mc:Fallback>
                <p:oleObj name="Equação" r:id="rId5" imgW="3149600" imgH="4826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4360" y="5353236"/>
                        <a:ext cx="4303503" cy="665825"/>
                      </a:xfrm>
                      <a:prstGeom prst="rect">
                        <a:avLst/>
                      </a:prstGeom>
                      <a:noFill/>
                    </p:spPr>
                  </p:pic>
                </p:oleObj>
              </mc:Fallback>
            </mc:AlternateContent>
          </a:graphicData>
        </a:graphic>
      </p:graphicFrame>
    </p:spTree>
    <p:extLst>
      <p:ext uri="{BB962C8B-B14F-4D97-AF65-F5344CB8AC3E}">
        <p14:creationId xmlns:p14="http://schemas.microsoft.com/office/powerpoint/2010/main" val="3295964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5</a:t>
            </a:fld>
            <a:endParaRPr lang="en-US" dirty="0"/>
          </a:p>
        </p:txBody>
      </p:sp>
      <p:sp>
        <p:nvSpPr>
          <p:cNvPr id="68610" name="Rectangle 2"/>
          <p:cNvSpPr>
            <a:spLocks noGrp="1" noChangeArrowheads="1"/>
          </p:cNvSpPr>
          <p:nvPr>
            <p:ph type="title"/>
          </p:nvPr>
        </p:nvSpPr>
        <p:spPr>
          <a:xfrm>
            <a:off x="159495" y="569939"/>
            <a:ext cx="4724400" cy="762000"/>
          </a:xfrm>
        </p:spPr>
        <p:txBody>
          <a:bodyPr>
            <a:normAutofit/>
          </a:bodyPr>
          <a:lstStyle/>
          <a:p>
            <a:r>
              <a:rPr lang="en-US" sz="3200" b="1" dirty="0" smtClean="0">
                <a:solidFill>
                  <a:srgbClr val="0066FF"/>
                </a:solidFill>
              </a:rPr>
              <a:t>Calibration methods</a:t>
            </a:r>
            <a:endParaRPr lang="en-US" sz="3200" b="1" dirty="0">
              <a:solidFill>
                <a:srgbClr val="0066FF"/>
              </a:solidFill>
            </a:endParaRPr>
          </a:p>
        </p:txBody>
      </p:sp>
      <p:sp>
        <p:nvSpPr>
          <p:cNvPr id="4" name="Rectângulo 3"/>
          <p:cNvSpPr/>
          <p:nvPr/>
        </p:nvSpPr>
        <p:spPr>
          <a:xfrm>
            <a:off x="56496" y="1469597"/>
            <a:ext cx="8599232" cy="400110"/>
          </a:xfrm>
          <a:prstGeom prst="rect">
            <a:avLst/>
          </a:prstGeom>
        </p:spPr>
        <p:txBody>
          <a:bodyPr wrap="square">
            <a:spAutoFit/>
          </a:bodyPr>
          <a:lstStyle/>
          <a:p>
            <a:pPr marL="361950" lvl="1" indent="-361950" defTabSz="996950">
              <a:spcBef>
                <a:spcPct val="20000"/>
              </a:spcBef>
              <a:buSzPct val="50000"/>
              <a:buBlip>
                <a:blip r:embed="rId2"/>
              </a:buBlip>
              <a:defRPr/>
            </a:pP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Photometry</a:t>
            </a:r>
          </a:p>
        </p:txBody>
      </p:sp>
      <p:sp>
        <p:nvSpPr>
          <p:cNvPr id="2" name="Rectângulo 1"/>
          <p:cNvSpPr/>
          <p:nvPr/>
        </p:nvSpPr>
        <p:spPr>
          <a:xfrm>
            <a:off x="270769" y="2075946"/>
            <a:ext cx="4572000" cy="4247317"/>
          </a:xfrm>
          <a:prstGeom prst="rect">
            <a:avLst/>
          </a:prstGeom>
        </p:spPr>
        <p:txBody>
          <a:bodyPr>
            <a:spAutoFit/>
          </a:bodyPr>
          <a:lstStyle/>
          <a:p>
            <a:pPr marL="342900" indent="-342900">
              <a:buFont typeface="+mj-lt"/>
              <a:buAutoNum type="arabicPeriod"/>
            </a:pPr>
            <a:r>
              <a:rPr lang="en-AU" dirty="0"/>
              <a:t>The basic principles of the method are the conservation of mass, the conservation of volume and the </a:t>
            </a:r>
            <a:r>
              <a:rPr lang="en-AU" dirty="0">
                <a:solidFill>
                  <a:srgbClr val="0066FF"/>
                </a:solidFill>
              </a:rPr>
              <a:t>Lambert-Beer Law </a:t>
            </a:r>
            <a:endParaRPr lang="en-AU" dirty="0" smtClean="0">
              <a:solidFill>
                <a:srgbClr val="0066FF"/>
              </a:solidFill>
            </a:endParaRPr>
          </a:p>
          <a:p>
            <a:pPr marL="342900" indent="-342900">
              <a:buFont typeface="+mj-lt"/>
              <a:buAutoNum type="arabicPeriod"/>
            </a:pPr>
            <a:r>
              <a:rPr lang="en-AU" dirty="0" smtClean="0"/>
              <a:t>In </a:t>
            </a:r>
            <a:r>
              <a:rPr lang="en-AU" dirty="0"/>
              <a:t>the dual-dye photometric </a:t>
            </a:r>
            <a:r>
              <a:rPr lang="en-AU" dirty="0" smtClean="0"/>
              <a:t>setup, </a:t>
            </a:r>
            <a:r>
              <a:rPr lang="en-AU" dirty="0"/>
              <a:t>two colorimetric solutions are used. </a:t>
            </a:r>
            <a:r>
              <a:rPr lang="en-AU" dirty="0" smtClean="0"/>
              <a:t>Each </a:t>
            </a:r>
            <a:r>
              <a:rPr lang="en-AU" dirty="0"/>
              <a:t>solution (one red and one blue) has an </a:t>
            </a:r>
            <a:r>
              <a:rPr lang="en-AU" dirty="0">
                <a:solidFill>
                  <a:srgbClr val="800000"/>
                </a:solidFill>
              </a:rPr>
              <a:t>absorbance</a:t>
            </a:r>
            <a:r>
              <a:rPr lang="en-AU" dirty="0"/>
              <a:t> peak at a specific analytical wavelength. </a:t>
            </a:r>
            <a:endParaRPr lang="en-AU" dirty="0" smtClean="0"/>
          </a:p>
          <a:p>
            <a:pPr marL="342900" indent="-342900">
              <a:buFont typeface="+mj-lt"/>
              <a:buAutoNum type="arabicPeriod"/>
            </a:pPr>
            <a:r>
              <a:rPr lang="en-AU" dirty="0"/>
              <a:t>A</a:t>
            </a:r>
            <a:r>
              <a:rPr lang="en-AU" dirty="0" smtClean="0"/>
              <a:t>n </a:t>
            </a:r>
            <a:r>
              <a:rPr lang="en-AU" dirty="0"/>
              <a:t>unknown volume of red dye is delivered into a vial containing a known volume and concentration of blue dye. </a:t>
            </a:r>
            <a:endParaRPr lang="en-AU" dirty="0" smtClean="0"/>
          </a:p>
          <a:p>
            <a:pPr marL="342900" indent="-342900">
              <a:buFont typeface="+mj-lt"/>
              <a:buAutoNum type="arabicPeriod"/>
            </a:pPr>
            <a:r>
              <a:rPr lang="en-AU" dirty="0" smtClean="0"/>
              <a:t>After </a:t>
            </a:r>
            <a:r>
              <a:rPr lang="en-AU" dirty="0"/>
              <a:t>mixing, the change in absorbance of the resulting </a:t>
            </a:r>
            <a:r>
              <a:rPr lang="en-AU" dirty="0">
                <a:solidFill>
                  <a:srgbClr val="008000"/>
                </a:solidFill>
              </a:rPr>
              <a:t>volume</a:t>
            </a:r>
            <a:r>
              <a:rPr lang="en-AU" dirty="0"/>
              <a:t> can be calculated as a ratio. </a:t>
            </a:r>
            <a:endParaRPr lang="en-AU" dirty="0" smtClean="0"/>
          </a:p>
          <a:p>
            <a:pPr marL="342900" indent="-342900">
              <a:buFont typeface="+mj-lt"/>
              <a:buAutoNum type="arabicPeriod"/>
            </a:pPr>
            <a:endParaRPr lang="pt-PT"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pic>
        <p:nvPicPr>
          <p:cNvPr id="9" name="Imagem 8"/>
          <p:cNvPicPr/>
          <p:nvPr/>
        </p:nvPicPr>
        <p:blipFill>
          <a:blip r:embed="rId3" cstate="print">
            <a:extLst>
              <a:ext uri="{28A0092B-C50C-407E-A947-70E740481C1C}">
                <a14:useLocalDpi xmlns:a14="http://schemas.microsoft.com/office/drawing/2010/main" val="0"/>
              </a:ext>
            </a:extLst>
          </a:blip>
          <a:stretch>
            <a:fillRect/>
          </a:stretch>
        </p:blipFill>
        <p:spPr>
          <a:xfrm rot="5400000">
            <a:off x="5794031" y="2112492"/>
            <a:ext cx="2425760" cy="1940190"/>
          </a:xfrm>
          <a:prstGeom prst="rect">
            <a:avLst/>
          </a:prstGeom>
        </p:spPr>
      </p:pic>
      <mc:AlternateContent xmlns:mc="http://schemas.openxmlformats.org/markup-compatibility/2006" xmlns:a14="http://schemas.microsoft.com/office/drawing/2010/main">
        <mc:Choice Requires="a14">
          <p:sp>
            <p:nvSpPr>
              <p:cNvPr id="5" name="Rectângulo 4"/>
              <p:cNvSpPr/>
              <p:nvPr/>
            </p:nvSpPr>
            <p:spPr>
              <a:xfrm>
                <a:off x="5734196" y="4889621"/>
                <a:ext cx="2167708" cy="11269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PT" i="1">
                              <a:latin typeface="Cambria Math"/>
                            </a:rPr>
                          </m:ctrlPr>
                        </m:sSubPr>
                        <m:e>
                          <m:r>
                            <a:rPr lang="en-AU" i="1">
                              <a:latin typeface="Cambria Math"/>
                            </a:rPr>
                            <m:t>𝑉</m:t>
                          </m:r>
                        </m:e>
                        <m:sub>
                          <m:r>
                            <a:rPr lang="en-AU" i="1">
                              <a:latin typeface="Cambria Math"/>
                            </a:rPr>
                            <m:t>𝑠</m:t>
                          </m:r>
                        </m:sub>
                      </m:sSub>
                      <m:r>
                        <a:rPr lang="en-AU" i="1">
                          <a:latin typeface="Cambria Math"/>
                        </a:rPr>
                        <m:t>= </m:t>
                      </m:r>
                      <m:sSub>
                        <m:sSubPr>
                          <m:ctrlPr>
                            <a:rPr lang="pt-PT" i="1">
                              <a:latin typeface="Cambria Math"/>
                            </a:rPr>
                          </m:ctrlPr>
                        </m:sSubPr>
                        <m:e>
                          <m:r>
                            <a:rPr lang="en-AU" i="1">
                              <a:latin typeface="Cambria Math"/>
                            </a:rPr>
                            <m:t>𝑉</m:t>
                          </m:r>
                        </m:e>
                        <m:sub>
                          <m:r>
                            <a:rPr lang="en-AU" i="1">
                              <a:latin typeface="Cambria Math"/>
                            </a:rPr>
                            <m:t>𝐵</m:t>
                          </m:r>
                        </m:sub>
                      </m:sSub>
                      <m:d>
                        <m:dPr>
                          <m:ctrlPr>
                            <a:rPr lang="pt-PT" i="1">
                              <a:latin typeface="Cambria Math"/>
                            </a:rPr>
                          </m:ctrlPr>
                        </m:dPr>
                        <m:e>
                          <m:f>
                            <m:fPr>
                              <m:ctrlPr>
                                <a:rPr lang="pt-PT" i="1">
                                  <a:latin typeface="Cambria Math"/>
                                </a:rPr>
                              </m:ctrlPr>
                            </m:fPr>
                            <m:num>
                              <m:f>
                                <m:fPr>
                                  <m:ctrlPr>
                                    <a:rPr lang="pt-PT" i="1">
                                      <a:latin typeface="Cambria Math"/>
                                    </a:rPr>
                                  </m:ctrlPr>
                                </m:fPr>
                                <m:num>
                                  <m:sSub>
                                    <m:sSubPr>
                                      <m:ctrlPr>
                                        <a:rPr lang="pt-PT" i="1">
                                          <a:latin typeface="Cambria Math"/>
                                        </a:rPr>
                                      </m:ctrlPr>
                                    </m:sSubPr>
                                    <m:e>
                                      <m:r>
                                        <a:rPr lang="en-AU" i="1">
                                          <a:latin typeface="Cambria Math"/>
                                        </a:rPr>
                                        <m:t>𝐴</m:t>
                                      </m:r>
                                    </m:e>
                                    <m:sub>
                                      <m:r>
                                        <a:rPr lang="en-AU" i="1">
                                          <a:latin typeface="Cambria Math"/>
                                        </a:rPr>
                                        <m:t>𝑆</m:t>
                                      </m:r>
                                    </m:sub>
                                  </m:sSub>
                                </m:num>
                                <m:den>
                                  <m:sSub>
                                    <m:sSubPr>
                                      <m:ctrlPr>
                                        <a:rPr lang="pt-PT" i="1">
                                          <a:latin typeface="Cambria Math"/>
                                        </a:rPr>
                                      </m:ctrlPr>
                                    </m:sSubPr>
                                    <m:e>
                                      <m:r>
                                        <a:rPr lang="en-AU" i="1">
                                          <a:latin typeface="Cambria Math"/>
                                        </a:rPr>
                                        <m:t>𝐴</m:t>
                                      </m:r>
                                    </m:e>
                                    <m:sub>
                                      <m:r>
                                        <a:rPr lang="en-AU" i="1">
                                          <a:latin typeface="Cambria Math"/>
                                        </a:rPr>
                                        <m:t>𝐵</m:t>
                                      </m:r>
                                    </m:sub>
                                  </m:sSub>
                                </m:den>
                              </m:f>
                            </m:num>
                            <m:den>
                              <m:r>
                                <a:rPr lang="en-AU" i="1">
                                  <a:latin typeface="Cambria Math"/>
                                </a:rPr>
                                <m:t>𝐾</m:t>
                              </m:r>
                              <m:r>
                                <a:rPr lang="en-AU" i="1">
                                  <a:latin typeface="Cambria Math"/>
                                </a:rPr>
                                <m:t>−</m:t>
                              </m:r>
                              <m:f>
                                <m:fPr>
                                  <m:ctrlPr>
                                    <a:rPr lang="pt-PT" i="1">
                                      <a:latin typeface="Cambria Math"/>
                                    </a:rPr>
                                  </m:ctrlPr>
                                </m:fPr>
                                <m:num>
                                  <m:sSub>
                                    <m:sSubPr>
                                      <m:ctrlPr>
                                        <a:rPr lang="pt-PT" i="1">
                                          <a:latin typeface="Cambria Math"/>
                                        </a:rPr>
                                      </m:ctrlPr>
                                    </m:sSubPr>
                                    <m:e>
                                      <m:r>
                                        <a:rPr lang="en-AU" i="1">
                                          <a:latin typeface="Cambria Math"/>
                                        </a:rPr>
                                        <m:t>𝐴</m:t>
                                      </m:r>
                                    </m:e>
                                    <m:sub>
                                      <m:r>
                                        <a:rPr lang="en-AU" i="1">
                                          <a:latin typeface="Cambria Math"/>
                                        </a:rPr>
                                        <m:t>𝑆</m:t>
                                      </m:r>
                                    </m:sub>
                                  </m:sSub>
                                </m:num>
                                <m:den>
                                  <m:sSub>
                                    <m:sSubPr>
                                      <m:ctrlPr>
                                        <a:rPr lang="pt-PT" i="1">
                                          <a:latin typeface="Cambria Math"/>
                                        </a:rPr>
                                      </m:ctrlPr>
                                    </m:sSubPr>
                                    <m:e>
                                      <m:r>
                                        <a:rPr lang="en-AU" i="1">
                                          <a:latin typeface="Cambria Math"/>
                                        </a:rPr>
                                        <m:t>𝐴</m:t>
                                      </m:r>
                                    </m:e>
                                    <m:sub>
                                      <m:r>
                                        <a:rPr lang="en-AU" i="1">
                                          <a:latin typeface="Cambria Math"/>
                                        </a:rPr>
                                        <m:t>𝐵</m:t>
                                      </m:r>
                                    </m:sub>
                                  </m:sSub>
                                </m:den>
                              </m:f>
                            </m:den>
                          </m:f>
                        </m:e>
                      </m:d>
                    </m:oMath>
                  </m:oMathPara>
                </a14:m>
                <a:endParaRPr lang="pt-PT" dirty="0"/>
              </a:p>
            </p:txBody>
          </p:sp>
        </mc:Choice>
        <mc:Fallback xmlns="">
          <p:sp>
            <p:nvSpPr>
              <p:cNvPr id="5" name="Rectângulo 4"/>
              <p:cNvSpPr>
                <a:spLocks noRot="1" noChangeAspect="1" noMove="1" noResize="1" noEditPoints="1" noAdjustHandles="1" noChangeArrowheads="1" noChangeShapeType="1" noTextEdit="1"/>
              </p:cNvSpPr>
              <p:nvPr/>
            </p:nvSpPr>
            <p:spPr>
              <a:xfrm>
                <a:off x="5734196" y="4889621"/>
                <a:ext cx="2167708" cy="1126975"/>
              </a:xfrm>
              <a:prstGeom prst="rect">
                <a:avLst/>
              </a:prstGeom>
              <a:blipFill rotWithShape="1">
                <a:blip r:embed="rId4"/>
                <a:stretch>
                  <a:fillRect/>
                </a:stretch>
              </a:blipFill>
            </p:spPr>
            <p:txBody>
              <a:bodyPr/>
              <a:lstStyle/>
              <a:p>
                <a:r>
                  <a:rPr lang="pt-PT">
                    <a:noFill/>
                  </a:rPr>
                  <a:t> </a:t>
                </a:r>
              </a:p>
            </p:txBody>
          </p:sp>
        </mc:Fallback>
      </mc:AlternateContent>
    </p:spTree>
    <p:extLst>
      <p:ext uri="{BB962C8B-B14F-4D97-AF65-F5344CB8AC3E}">
        <p14:creationId xmlns:p14="http://schemas.microsoft.com/office/powerpoint/2010/main" val="824034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6</a:t>
            </a:fld>
            <a:endParaRPr lang="en-US" dirty="0"/>
          </a:p>
        </p:txBody>
      </p:sp>
      <p:sp>
        <p:nvSpPr>
          <p:cNvPr id="68610" name="Rectangle 2"/>
          <p:cNvSpPr>
            <a:spLocks noGrp="1" noChangeArrowheads="1"/>
          </p:cNvSpPr>
          <p:nvPr>
            <p:ph type="title"/>
          </p:nvPr>
        </p:nvSpPr>
        <p:spPr>
          <a:xfrm>
            <a:off x="159494" y="569939"/>
            <a:ext cx="8389701" cy="762000"/>
          </a:xfrm>
        </p:spPr>
        <p:txBody>
          <a:bodyPr>
            <a:normAutofit/>
          </a:bodyPr>
          <a:lstStyle/>
          <a:p>
            <a:r>
              <a:rPr lang="en-US" sz="3200" b="1" dirty="0" smtClean="0">
                <a:solidFill>
                  <a:srgbClr val="0066FF"/>
                </a:solidFill>
              </a:rPr>
              <a:t>Evaluation of measurement results</a:t>
            </a:r>
            <a:endParaRPr lang="en-US" sz="3200" b="1" dirty="0">
              <a:solidFill>
                <a:srgbClr val="0066FF"/>
              </a:solidFill>
            </a:endParaRPr>
          </a:p>
        </p:txBody>
      </p:sp>
      <mc:AlternateContent xmlns:mc="http://schemas.openxmlformats.org/markup-compatibility/2006" xmlns:a14="http://schemas.microsoft.com/office/drawing/2010/main">
        <mc:Choice Requires="a14">
          <p:sp>
            <p:nvSpPr>
              <p:cNvPr id="2" name="Rectângulo 1"/>
              <p:cNvSpPr/>
              <p:nvPr/>
            </p:nvSpPr>
            <p:spPr>
              <a:xfrm>
                <a:off x="621436" y="1330416"/>
                <a:ext cx="8034291" cy="4839786"/>
              </a:xfrm>
              <a:prstGeom prst="rect">
                <a:avLst/>
              </a:prstGeom>
            </p:spPr>
            <p:txBody>
              <a:bodyPr wrap="square">
                <a:spAutoFit/>
              </a:bodyPr>
              <a:lstStyle/>
              <a:p>
                <a:r>
                  <a:rPr lang="en-AU" dirty="0" smtClean="0"/>
                  <a:t>The </a:t>
                </a:r>
                <a:r>
                  <a:rPr lang="en-AU" dirty="0"/>
                  <a:t>comparison reference value and the respective uncertainty are based on the results presented by IPQ.</a:t>
                </a:r>
                <a:endParaRPr lang="pt-PT" dirty="0"/>
              </a:p>
              <a:p>
                <a:r>
                  <a:rPr lang="en-AU" dirty="0"/>
                  <a:t> </a:t>
                </a:r>
                <a:endParaRPr lang="pt-PT" dirty="0"/>
              </a:p>
              <a:p>
                <a:r>
                  <a:rPr lang="en-AU" dirty="0" smtClean="0"/>
                  <a:t>To </a:t>
                </a:r>
                <a:r>
                  <a:rPr lang="en-AU" dirty="0"/>
                  <a:t>verify the consistency of the results the well-known</a:t>
                </a:r>
                <a:r>
                  <a:rPr lang="en-AU" i="1" dirty="0"/>
                  <a:t> </a:t>
                </a:r>
                <a:r>
                  <a:rPr lang="en-AU" dirty="0"/>
                  <a:t>normalized error</a:t>
                </a:r>
                <a:r>
                  <a:rPr lang="en-AU" i="1" dirty="0"/>
                  <a:t> - </a:t>
                </a:r>
                <a:r>
                  <a:rPr lang="en-AU" i="1" dirty="0" err="1"/>
                  <a:t>E</a:t>
                </a:r>
                <a:r>
                  <a:rPr lang="en-AU" i="1" baseline="-25000" dirty="0" err="1"/>
                  <a:t>n</a:t>
                </a:r>
                <a:r>
                  <a:rPr lang="en-AU" dirty="0"/>
                  <a:t> is used and defined as:</a:t>
                </a:r>
                <a:endParaRPr lang="pt-PT" dirty="0"/>
              </a:p>
              <a:p>
                <a:r>
                  <a:rPr lang="en-US" dirty="0"/>
                  <a:t> </a:t>
                </a:r>
                <a:endParaRPr lang="pt-PT" dirty="0"/>
              </a:p>
              <a:p>
                <a14:m>
                  <m:oMath xmlns:m="http://schemas.openxmlformats.org/officeDocument/2006/math">
                    <m:sSub>
                      <m:sSubPr>
                        <m:ctrlPr>
                          <a:rPr lang="pt-PT" i="1">
                            <a:latin typeface="Cambria Math"/>
                          </a:rPr>
                        </m:ctrlPr>
                      </m:sSubPr>
                      <m:e>
                        <m:sSub>
                          <m:sSubPr>
                            <m:ctrlPr>
                              <a:rPr lang="pt-PT" i="1">
                                <a:latin typeface="Cambria Math"/>
                              </a:rPr>
                            </m:ctrlPr>
                          </m:sSubPr>
                          <m:e>
                            <m:r>
                              <a:rPr lang="en-US" i="1">
                                <a:latin typeface="Cambria Math"/>
                              </a:rPr>
                              <m:t>𝐸</m:t>
                            </m:r>
                          </m:e>
                          <m:sub>
                            <m:r>
                              <a:rPr lang="en-US" i="1">
                                <a:latin typeface="Cambria Math"/>
                              </a:rPr>
                              <m:t>𝑛</m:t>
                            </m:r>
                          </m:sub>
                        </m:sSub>
                      </m:e>
                      <m:sub>
                        <m:r>
                          <a:rPr lang="en-US" i="1">
                            <a:latin typeface="Cambria Math"/>
                          </a:rPr>
                          <m:t>𝑙𝑎𝑏</m:t>
                        </m:r>
                        <m:r>
                          <a:rPr lang="en-US" i="1">
                            <a:latin typeface="Cambria Math"/>
                          </a:rPr>
                          <m:t>−</m:t>
                        </m:r>
                        <m:r>
                          <a:rPr lang="en-US" i="1">
                            <a:latin typeface="Cambria Math"/>
                          </a:rPr>
                          <m:t>𝑖</m:t>
                        </m:r>
                      </m:sub>
                    </m:sSub>
                    <m:r>
                      <a:rPr lang="en-US" i="1">
                        <a:latin typeface="Cambria Math"/>
                      </a:rPr>
                      <m:t>=</m:t>
                    </m:r>
                    <m:f>
                      <m:fPr>
                        <m:ctrlPr>
                          <a:rPr lang="pt-PT" i="1">
                            <a:latin typeface="Cambria Math"/>
                          </a:rPr>
                        </m:ctrlPr>
                      </m:fPr>
                      <m:num>
                        <m:sSub>
                          <m:sSubPr>
                            <m:ctrlPr>
                              <a:rPr lang="pt-PT" i="1">
                                <a:latin typeface="Cambria Math"/>
                              </a:rPr>
                            </m:ctrlPr>
                          </m:sSubPr>
                          <m:e>
                            <m:r>
                              <a:rPr lang="en-US" i="1">
                                <a:latin typeface="Cambria Math"/>
                              </a:rPr>
                              <m:t>𝜀</m:t>
                            </m:r>
                          </m:e>
                          <m:sub>
                            <m:r>
                              <a:rPr lang="en-US" i="1">
                                <a:latin typeface="Cambria Math"/>
                              </a:rPr>
                              <m:t>𝑙𝑎𝑏</m:t>
                            </m:r>
                            <m:r>
                              <a:rPr lang="en-US" i="1">
                                <a:latin typeface="Cambria Math"/>
                              </a:rPr>
                              <m:t>−</m:t>
                            </m:r>
                            <m:r>
                              <a:rPr lang="en-US" i="1">
                                <a:latin typeface="Cambria Math"/>
                              </a:rPr>
                              <m:t>𝑖</m:t>
                            </m:r>
                          </m:sub>
                        </m:sSub>
                        <m:r>
                          <a:rPr lang="en-US" i="1">
                            <a:latin typeface="Cambria Math"/>
                          </a:rPr>
                          <m:t>−</m:t>
                        </m:r>
                        <m:sSub>
                          <m:sSubPr>
                            <m:ctrlPr>
                              <a:rPr lang="pt-PT" i="1">
                                <a:latin typeface="Cambria Math"/>
                              </a:rPr>
                            </m:ctrlPr>
                          </m:sSubPr>
                          <m:e>
                            <m:r>
                              <a:rPr lang="en-US" i="1">
                                <a:latin typeface="Cambria Math"/>
                              </a:rPr>
                              <m:t>𝜀</m:t>
                            </m:r>
                          </m:e>
                          <m:sub>
                            <m:r>
                              <a:rPr lang="en-US" i="1">
                                <a:latin typeface="Cambria Math"/>
                              </a:rPr>
                              <m:t>𝑅𝑉</m:t>
                            </m:r>
                          </m:sub>
                        </m:sSub>
                      </m:num>
                      <m:den>
                        <m:rad>
                          <m:radPr>
                            <m:degHide m:val="on"/>
                            <m:ctrlPr>
                              <a:rPr lang="pt-PT" i="1">
                                <a:latin typeface="Cambria Math"/>
                              </a:rPr>
                            </m:ctrlPr>
                          </m:radPr>
                          <m:deg/>
                          <m:e>
                            <m:sSup>
                              <m:sSupPr>
                                <m:ctrlPr>
                                  <a:rPr lang="pt-PT" i="1">
                                    <a:latin typeface="Cambria Math"/>
                                  </a:rPr>
                                </m:ctrlPr>
                              </m:sSupPr>
                              <m:e>
                                <m:r>
                                  <a:rPr lang="en-US" i="1">
                                    <a:latin typeface="Cambria Math"/>
                                  </a:rPr>
                                  <m:t>𝑈</m:t>
                                </m:r>
                              </m:e>
                              <m:sup>
                                <m:r>
                                  <a:rPr lang="en-US" i="1">
                                    <a:latin typeface="Cambria Math"/>
                                  </a:rPr>
                                  <m:t>2</m:t>
                                </m:r>
                              </m:sup>
                            </m:sSup>
                            <m:d>
                              <m:dPr>
                                <m:ctrlPr>
                                  <a:rPr lang="pt-PT" i="1">
                                    <a:latin typeface="Cambria Math"/>
                                  </a:rPr>
                                </m:ctrlPr>
                              </m:dPr>
                              <m:e>
                                <m:sSub>
                                  <m:sSubPr>
                                    <m:ctrlPr>
                                      <a:rPr lang="pt-PT" i="1">
                                        <a:latin typeface="Cambria Math"/>
                                      </a:rPr>
                                    </m:ctrlPr>
                                  </m:sSubPr>
                                  <m:e>
                                    <m:r>
                                      <a:rPr lang="en-US" i="1">
                                        <a:latin typeface="Cambria Math"/>
                                      </a:rPr>
                                      <m:t>𝜀</m:t>
                                    </m:r>
                                  </m:e>
                                  <m:sub>
                                    <m:r>
                                      <a:rPr lang="en-US" i="1">
                                        <a:latin typeface="Cambria Math"/>
                                      </a:rPr>
                                      <m:t>𝑙𝑎𝑏</m:t>
                                    </m:r>
                                    <m:r>
                                      <a:rPr lang="en-US" i="1">
                                        <a:latin typeface="Cambria Math"/>
                                      </a:rPr>
                                      <m:t>−</m:t>
                                    </m:r>
                                    <m:r>
                                      <a:rPr lang="en-US" i="1">
                                        <a:latin typeface="Cambria Math"/>
                                      </a:rPr>
                                      <m:t>𝑖</m:t>
                                    </m:r>
                                  </m:sub>
                                </m:sSub>
                              </m:e>
                            </m:d>
                            <m:r>
                              <a:rPr lang="en-US" i="1">
                                <a:latin typeface="Cambria Math"/>
                              </a:rPr>
                              <m:t>+</m:t>
                            </m:r>
                            <m:sSup>
                              <m:sSupPr>
                                <m:ctrlPr>
                                  <a:rPr lang="pt-PT" i="1">
                                    <a:latin typeface="Cambria Math"/>
                                  </a:rPr>
                                </m:ctrlPr>
                              </m:sSupPr>
                              <m:e>
                                <m:r>
                                  <a:rPr lang="en-US" i="1">
                                    <a:latin typeface="Cambria Math"/>
                                  </a:rPr>
                                  <m:t>𝑈</m:t>
                                </m:r>
                              </m:e>
                              <m:sup>
                                <m:r>
                                  <a:rPr lang="en-US" i="1">
                                    <a:latin typeface="Cambria Math"/>
                                  </a:rPr>
                                  <m:t>2</m:t>
                                </m:r>
                              </m:sup>
                            </m:sSup>
                            <m:d>
                              <m:dPr>
                                <m:ctrlPr>
                                  <a:rPr lang="pt-PT" i="1">
                                    <a:latin typeface="Cambria Math"/>
                                  </a:rPr>
                                </m:ctrlPr>
                              </m:dPr>
                              <m:e>
                                <m:sSub>
                                  <m:sSubPr>
                                    <m:ctrlPr>
                                      <a:rPr lang="pt-PT" i="1">
                                        <a:latin typeface="Cambria Math"/>
                                      </a:rPr>
                                    </m:ctrlPr>
                                  </m:sSubPr>
                                  <m:e>
                                    <m:r>
                                      <a:rPr lang="en-US" i="1">
                                        <a:latin typeface="Cambria Math"/>
                                      </a:rPr>
                                      <m:t>𝜀</m:t>
                                    </m:r>
                                  </m:e>
                                  <m:sub>
                                    <m:r>
                                      <a:rPr lang="en-US" i="1">
                                        <a:latin typeface="Cambria Math"/>
                                      </a:rPr>
                                      <m:t>𝑅𝑉</m:t>
                                    </m:r>
                                  </m:sub>
                                </m:sSub>
                              </m:e>
                            </m:d>
                          </m:e>
                        </m:rad>
                      </m:den>
                    </m:f>
                  </m:oMath>
                </a14:m>
                <a:r>
                  <a:rPr lang="en-US" dirty="0"/>
                  <a:t>           </a:t>
                </a:r>
                <a:endParaRPr lang="pt-PT" dirty="0"/>
              </a:p>
              <a:p>
                <a:r>
                  <a:rPr lang="en-US" dirty="0"/>
                  <a:t> </a:t>
                </a:r>
                <a:endParaRPr lang="pt-PT" dirty="0"/>
              </a:p>
              <a:p>
                <a:r>
                  <a:rPr lang="en-AU" dirty="0"/>
                  <a:t>where </a:t>
                </a:r>
                <a14:m>
                  <m:oMath xmlns:m="http://schemas.openxmlformats.org/officeDocument/2006/math">
                    <m:sSub>
                      <m:sSubPr>
                        <m:ctrlPr>
                          <a:rPr lang="pt-PT" i="1">
                            <a:latin typeface="Cambria Math"/>
                          </a:rPr>
                        </m:ctrlPr>
                      </m:sSubPr>
                      <m:e>
                        <m:r>
                          <a:rPr lang="en-AU" i="1">
                            <a:latin typeface="Cambria Math"/>
                          </a:rPr>
                          <m:t>𝜀</m:t>
                        </m:r>
                      </m:e>
                      <m:sub>
                        <m:r>
                          <a:rPr lang="en-AU" i="1">
                            <a:latin typeface="Cambria Math"/>
                          </a:rPr>
                          <m:t>𝑙𝑎𝑏</m:t>
                        </m:r>
                        <m:r>
                          <a:rPr lang="en-AU" i="1">
                            <a:latin typeface="Cambria Math"/>
                          </a:rPr>
                          <m:t>−</m:t>
                        </m:r>
                        <m:r>
                          <a:rPr lang="en-AU" i="1">
                            <a:latin typeface="Cambria Math"/>
                          </a:rPr>
                          <m:t>𝑖</m:t>
                        </m:r>
                      </m:sub>
                    </m:sSub>
                  </m:oMath>
                </a14:m>
                <a:r>
                  <a:rPr lang="en-AU" dirty="0"/>
                  <a:t> is the error of lab-</a:t>
                </a:r>
                <a:r>
                  <a:rPr lang="en-AU" i="1" dirty="0"/>
                  <a:t>i</a:t>
                </a:r>
                <a:r>
                  <a:rPr lang="en-AU" dirty="0"/>
                  <a:t> for a certain point, </a:t>
                </a:r>
                <a14:m>
                  <m:oMath xmlns:m="http://schemas.openxmlformats.org/officeDocument/2006/math">
                    <m:sSub>
                      <m:sSubPr>
                        <m:ctrlPr>
                          <a:rPr lang="pt-PT" i="1">
                            <a:latin typeface="Cambria Math"/>
                          </a:rPr>
                        </m:ctrlPr>
                      </m:sSubPr>
                      <m:e>
                        <m:r>
                          <a:rPr lang="en-AU" i="1">
                            <a:latin typeface="Cambria Math"/>
                          </a:rPr>
                          <m:t>𝜀</m:t>
                        </m:r>
                      </m:e>
                      <m:sub>
                        <m:r>
                          <a:rPr lang="en-AU" i="1">
                            <a:latin typeface="Cambria Math"/>
                          </a:rPr>
                          <m:t>𝑅𝑉</m:t>
                        </m:r>
                      </m:sub>
                    </m:sSub>
                  </m:oMath>
                </a14:m>
                <a:r>
                  <a:rPr lang="en-AU" dirty="0"/>
                  <a:t> is the comparison reference value (RV) for the error and </a:t>
                </a:r>
                <a14:m>
                  <m:oMath xmlns:m="http://schemas.openxmlformats.org/officeDocument/2006/math">
                    <m:r>
                      <a:rPr lang="en-AU" i="1">
                        <a:latin typeface="Cambria Math"/>
                      </a:rPr>
                      <m:t>𝑈</m:t>
                    </m:r>
                    <m:d>
                      <m:dPr>
                        <m:ctrlPr>
                          <a:rPr lang="pt-PT" i="1">
                            <a:latin typeface="Cambria Math"/>
                          </a:rPr>
                        </m:ctrlPr>
                      </m:dPr>
                      <m:e>
                        <m:sSub>
                          <m:sSubPr>
                            <m:ctrlPr>
                              <a:rPr lang="pt-PT" i="1">
                                <a:latin typeface="Cambria Math"/>
                              </a:rPr>
                            </m:ctrlPr>
                          </m:sSubPr>
                          <m:e>
                            <m:r>
                              <a:rPr lang="en-AU" i="1">
                                <a:latin typeface="Cambria Math"/>
                              </a:rPr>
                              <m:t>𝜀</m:t>
                            </m:r>
                          </m:e>
                          <m:sub>
                            <m:r>
                              <a:rPr lang="en-AU" i="1">
                                <a:latin typeface="Cambria Math"/>
                              </a:rPr>
                              <m:t>𝑙𝑎𝑏</m:t>
                            </m:r>
                            <m:r>
                              <a:rPr lang="en-AU" i="1">
                                <a:latin typeface="Cambria Math"/>
                              </a:rPr>
                              <m:t>−</m:t>
                            </m:r>
                            <m:r>
                              <a:rPr lang="en-AU" i="1">
                                <a:latin typeface="Cambria Math"/>
                              </a:rPr>
                              <m:t>𝑖</m:t>
                            </m:r>
                          </m:sub>
                        </m:sSub>
                      </m:e>
                    </m:d>
                  </m:oMath>
                </a14:m>
                <a:r>
                  <a:rPr lang="en-AU" dirty="0"/>
                  <a:t> and </a:t>
                </a:r>
                <a14:m>
                  <m:oMath xmlns:m="http://schemas.openxmlformats.org/officeDocument/2006/math">
                    <m:r>
                      <a:rPr lang="en-AU" i="1">
                        <a:latin typeface="Cambria Math"/>
                      </a:rPr>
                      <m:t>𝑈</m:t>
                    </m:r>
                    <m:d>
                      <m:dPr>
                        <m:ctrlPr>
                          <a:rPr lang="pt-PT" i="1">
                            <a:latin typeface="Cambria Math"/>
                          </a:rPr>
                        </m:ctrlPr>
                      </m:dPr>
                      <m:e>
                        <m:sSub>
                          <m:sSubPr>
                            <m:ctrlPr>
                              <a:rPr lang="pt-PT" i="1">
                                <a:latin typeface="Cambria Math"/>
                              </a:rPr>
                            </m:ctrlPr>
                          </m:sSubPr>
                          <m:e>
                            <m:r>
                              <a:rPr lang="en-AU" i="1">
                                <a:latin typeface="Cambria Math"/>
                              </a:rPr>
                              <m:t>𝜀</m:t>
                            </m:r>
                          </m:e>
                          <m:sub>
                            <m:r>
                              <a:rPr lang="en-AU" i="1">
                                <a:latin typeface="Cambria Math"/>
                              </a:rPr>
                              <m:t>𝑅𝑉</m:t>
                            </m:r>
                          </m:sub>
                        </m:sSub>
                      </m:e>
                    </m:d>
                  </m:oMath>
                </a14:m>
                <a:r>
                  <a:rPr lang="en-AU" dirty="0"/>
                  <a:t> are the respective expanded uncertainties (</a:t>
                </a:r>
                <a:r>
                  <a:rPr lang="en-AU" i="1" dirty="0"/>
                  <a:t>k </a:t>
                </a:r>
                <a:r>
                  <a:rPr lang="en-AU" dirty="0"/>
                  <a:t>= 2). </a:t>
                </a:r>
                <a:endParaRPr lang="pt-PT" dirty="0"/>
              </a:p>
              <a:p>
                <a:r>
                  <a:rPr lang="en-AU" dirty="0"/>
                  <a:t> </a:t>
                </a:r>
                <a:endParaRPr lang="pt-PT" dirty="0"/>
              </a:p>
              <a:p>
                <a:r>
                  <a:rPr lang="en-AU" dirty="0"/>
                  <a:t>With the value of </a:t>
                </a:r>
                <a14:m>
                  <m:oMath xmlns:m="http://schemas.openxmlformats.org/officeDocument/2006/math">
                    <m:sSub>
                      <m:sSubPr>
                        <m:ctrlPr>
                          <a:rPr lang="pt-PT" i="1">
                            <a:latin typeface="Cambria Math"/>
                          </a:rPr>
                        </m:ctrlPr>
                      </m:sSubPr>
                      <m:e>
                        <m:r>
                          <a:rPr lang="en-AU" i="1">
                            <a:latin typeface="Cambria Math"/>
                          </a:rPr>
                          <m:t>𝐸</m:t>
                        </m:r>
                      </m:e>
                      <m:sub>
                        <m:r>
                          <a:rPr lang="en-AU" i="1">
                            <a:latin typeface="Cambria Math"/>
                          </a:rPr>
                          <m:t>𝑛</m:t>
                        </m:r>
                      </m:sub>
                    </m:sSub>
                  </m:oMath>
                </a14:m>
                <a:r>
                  <a:rPr lang="en-AU" dirty="0"/>
                  <a:t>, one can conclude that the results of the laboratory for a certain point are consistent if </a:t>
                </a:r>
                <a14:m>
                  <m:oMath xmlns:m="http://schemas.openxmlformats.org/officeDocument/2006/math">
                    <m:sSub>
                      <m:sSubPr>
                        <m:ctrlPr>
                          <a:rPr lang="pt-PT" i="1">
                            <a:latin typeface="Cambria Math"/>
                          </a:rPr>
                        </m:ctrlPr>
                      </m:sSubPr>
                      <m:e>
                        <m:r>
                          <a:rPr lang="en-AU" i="1">
                            <a:latin typeface="Cambria Math"/>
                          </a:rPr>
                          <m:t>𝐸</m:t>
                        </m:r>
                      </m:e>
                      <m:sub>
                        <m:r>
                          <a:rPr lang="en-AU" i="1">
                            <a:latin typeface="Cambria Math"/>
                          </a:rPr>
                          <m:t>𝑛</m:t>
                        </m:r>
                      </m:sub>
                    </m:sSub>
                    <m:r>
                      <a:rPr lang="en-AU">
                        <a:latin typeface="Cambria Math"/>
                      </a:rPr>
                      <m:t> ≤1</m:t>
                    </m:r>
                  </m:oMath>
                </a14:m>
                <a:r>
                  <a:rPr lang="en-AU" dirty="0"/>
                  <a:t>.</a:t>
                </a:r>
                <a:endParaRPr lang="pt-PT" dirty="0"/>
              </a:p>
              <a:p>
                <a:r>
                  <a:rPr lang="en-AU" dirty="0"/>
                  <a:t> </a:t>
                </a:r>
                <a:endParaRPr lang="pt-PT" dirty="0"/>
              </a:p>
              <a:p>
                <a:r>
                  <a:rPr lang="en-AU" dirty="0"/>
                  <a:t>The results of the laboratory for a certain point are inconsistent if </a:t>
                </a:r>
                <a14:m>
                  <m:oMath xmlns:m="http://schemas.openxmlformats.org/officeDocument/2006/math">
                    <m:sSub>
                      <m:sSubPr>
                        <m:ctrlPr>
                          <a:rPr lang="pt-PT" i="1">
                            <a:latin typeface="Cambria Math"/>
                          </a:rPr>
                        </m:ctrlPr>
                      </m:sSubPr>
                      <m:e>
                        <m:r>
                          <a:rPr lang="en-AU" i="1">
                            <a:latin typeface="Cambria Math"/>
                          </a:rPr>
                          <m:t>𝐸</m:t>
                        </m:r>
                      </m:e>
                      <m:sub>
                        <m:r>
                          <m:rPr>
                            <m:sty m:val="p"/>
                          </m:rPr>
                          <a:rPr lang="en-AU">
                            <a:latin typeface="Cambria Math"/>
                          </a:rPr>
                          <m:t>n</m:t>
                        </m:r>
                      </m:sub>
                    </m:sSub>
                    <m:r>
                      <a:rPr lang="en-AU">
                        <a:latin typeface="Cambria Math"/>
                      </a:rPr>
                      <m:t> &gt;1</m:t>
                    </m:r>
                  </m:oMath>
                </a14:m>
                <a:r>
                  <a:rPr lang="en-AU" dirty="0"/>
                  <a:t>.</a:t>
                </a:r>
                <a:endParaRPr lang="pt-PT" dirty="0"/>
              </a:p>
            </p:txBody>
          </p:sp>
        </mc:Choice>
        <mc:Fallback xmlns="">
          <p:sp>
            <p:nvSpPr>
              <p:cNvPr id="2" name="Rectângulo 1"/>
              <p:cNvSpPr>
                <a:spLocks noRot="1" noChangeAspect="1" noMove="1" noResize="1" noEditPoints="1" noAdjustHandles="1" noChangeArrowheads="1" noChangeShapeType="1" noTextEdit="1"/>
              </p:cNvSpPr>
              <p:nvPr/>
            </p:nvSpPr>
            <p:spPr>
              <a:xfrm>
                <a:off x="621436" y="1330416"/>
                <a:ext cx="8034291" cy="4839786"/>
              </a:xfrm>
              <a:prstGeom prst="rect">
                <a:avLst/>
              </a:prstGeom>
              <a:blipFill rotWithShape="1">
                <a:blip r:embed="rId2"/>
                <a:stretch>
                  <a:fillRect l="-683" t="-630" b="-1008"/>
                </a:stretch>
              </a:blipFill>
            </p:spPr>
            <p:txBody>
              <a:bodyPr/>
              <a:lstStyle/>
              <a:p>
                <a:r>
                  <a:rPr lang="pt-PT">
                    <a:noFill/>
                  </a:rPr>
                  <a:t> </a:t>
                </a:r>
              </a:p>
            </p:txBody>
          </p:sp>
        </mc:Fallback>
      </mc:AlternateContent>
    </p:spTree>
    <p:extLst>
      <p:ext uri="{BB962C8B-B14F-4D97-AF65-F5344CB8AC3E}">
        <p14:creationId xmlns:p14="http://schemas.microsoft.com/office/powerpoint/2010/main" val="932919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7</a:t>
            </a:fld>
            <a:endParaRPr lang="en-US" dirty="0"/>
          </a:p>
        </p:txBody>
      </p:sp>
      <p:sp>
        <p:nvSpPr>
          <p:cNvPr id="68610" name="Rectangle 2"/>
          <p:cNvSpPr>
            <a:spLocks noGrp="1" noChangeArrowheads="1"/>
          </p:cNvSpPr>
          <p:nvPr>
            <p:ph type="title"/>
          </p:nvPr>
        </p:nvSpPr>
        <p:spPr>
          <a:xfrm>
            <a:off x="159495" y="569939"/>
            <a:ext cx="4724400" cy="762000"/>
          </a:xfrm>
        </p:spPr>
        <p:txBody>
          <a:bodyPr>
            <a:normAutofit/>
          </a:bodyPr>
          <a:lstStyle/>
          <a:p>
            <a:r>
              <a:rPr lang="en-US" sz="3200" b="1" dirty="0" smtClean="0">
                <a:solidFill>
                  <a:srgbClr val="0066FF"/>
                </a:solidFill>
              </a:rPr>
              <a:t>Experimental conditions </a:t>
            </a:r>
            <a:endParaRPr lang="en-US" sz="3200" b="1" dirty="0">
              <a:solidFill>
                <a:srgbClr val="0066FF"/>
              </a:solidFill>
            </a:endParaRPr>
          </a:p>
        </p:txBody>
      </p:sp>
      <p:sp>
        <p:nvSpPr>
          <p:cNvPr id="4" name="Rectângulo 3"/>
          <p:cNvSpPr/>
          <p:nvPr/>
        </p:nvSpPr>
        <p:spPr>
          <a:xfrm>
            <a:off x="311679" y="1370763"/>
            <a:ext cx="8205000" cy="6555641"/>
          </a:xfrm>
          <a:prstGeom prst="rect">
            <a:avLst/>
          </a:prstGeom>
        </p:spPr>
        <p:txBody>
          <a:bodyPr wrap="square">
            <a:spAutoFit/>
          </a:bodyPr>
          <a:lstStyle/>
          <a:p>
            <a:pPr marL="342900" indent="-342900">
              <a:buFont typeface="Arial" panose="020B0604020202020204" pitchFamily="34" charset="0"/>
              <a:buChar char="•"/>
            </a:pPr>
            <a:r>
              <a:rPr lang="en-AU" sz="2000" dirty="0"/>
              <a:t>The transfer package consists of a set of 4 variable micropipettes; all artefacts have been calibrated </a:t>
            </a:r>
            <a:r>
              <a:rPr lang="en-AU" sz="2000" dirty="0" smtClean="0"/>
              <a:t>at </a:t>
            </a:r>
            <a:r>
              <a:rPr lang="en-AU" sz="2000" dirty="0"/>
              <a:t>different volumes (1000, 100 , 10, 1, </a:t>
            </a:r>
            <a:r>
              <a:rPr lang="en-AU" sz="2000" dirty="0" smtClean="0"/>
              <a:t>0.2 </a:t>
            </a:r>
            <a:r>
              <a:rPr lang="en-AU" sz="2000" dirty="0"/>
              <a:t>and </a:t>
            </a:r>
            <a:r>
              <a:rPr lang="en-AU" sz="2000" dirty="0" smtClean="0"/>
              <a:t>0.1</a:t>
            </a:r>
            <a:r>
              <a:rPr lang="en-AU" sz="2000" dirty="0"/>
              <a:t>) </a:t>
            </a:r>
            <a:r>
              <a:rPr lang="en-AU" sz="2000" dirty="0" smtClean="0">
                <a:latin typeface="Symbol" panose="05050102010706020507" pitchFamily="18" charset="2"/>
              </a:rPr>
              <a:t>m</a:t>
            </a:r>
            <a:r>
              <a:rPr lang="en-AU" sz="2000" dirty="0" smtClean="0"/>
              <a:t>l.</a:t>
            </a:r>
          </a:p>
          <a:p>
            <a:pPr marL="342900" indent="-342900">
              <a:buFont typeface="Arial" panose="020B0604020202020204" pitchFamily="34" charset="0"/>
              <a:buChar char="•"/>
            </a:pPr>
            <a:endParaRPr lang="en-AU" sz="2000" dirty="0">
              <a:solidFill>
                <a:srgbClr val="0066FF"/>
              </a:solidFill>
            </a:endParaRPr>
          </a:p>
          <a:p>
            <a:pPr marL="342900" indent="-342900">
              <a:buFont typeface="Arial" panose="020B0604020202020204" pitchFamily="34" charset="0"/>
              <a:buChar char="•"/>
            </a:pPr>
            <a:r>
              <a:rPr lang="en-AU" sz="2000" dirty="0">
                <a:solidFill>
                  <a:srgbClr val="0066FF"/>
                </a:solidFill>
              </a:rPr>
              <a:t>T</a:t>
            </a:r>
            <a:r>
              <a:rPr lang="en-AU" sz="2000" dirty="0" smtClean="0">
                <a:solidFill>
                  <a:srgbClr val="0066FF"/>
                </a:solidFill>
              </a:rPr>
              <a:t>he </a:t>
            </a:r>
            <a:r>
              <a:rPr lang="en-AU" sz="2000" dirty="0">
                <a:solidFill>
                  <a:srgbClr val="0066FF"/>
                </a:solidFill>
              </a:rPr>
              <a:t>gravimetric results of IPQ were expressed at a reference temperature of 20 °</a:t>
            </a:r>
            <a:r>
              <a:rPr lang="en-AU" sz="2000" dirty="0" smtClean="0">
                <a:solidFill>
                  <a:srgbClr val="0066FF"/>
                </a:solidFill>
              </a:rPr>
              <a:t>C.</a:t>
            </a:r>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r>
              <a:rPr lang="en-AU" sz="2000" dirty="0" smtClean="0"/>
              <a:t>10 </a:t>
            </a:r>
            <a:r>
              <a:rPr lang="en-AU" sz="2000" dirty="0"/>
              <a:t>measurements were performed for each micropipette in each selected point</a:t>
            </a:r>
            <a:r>
              <a:rPr lang="en-AU" sz="2000" dirty="0" smtClean="0"/>
              <a:t>.</a:t>
            </a:r>
          </a:p>
          <a:p>
            <a:pPr marL="342900" indent="-342900">
              <a:buFont typeface="Arial" panose="020B0604020202020204" pitchFamily="34" charset="0"/>
              <a:buChar char="•"/>
            </a:pPr>
            <a:endParaRPr lang="pt-PT" sz="2000" b="1" dirty="0"/>
          </a:p>
          <a:p>
            <a:pPr marL="342900" indent="-342900">
              <a:buFont typeface="Arial" panose="020B0604020202020204" pitchFamily="34" charset="0"/>
              <a:buChar char="•"/>
            </a:pPr>
            <a:r>
              <a:rPr lang="en-AU" sz="2000" dirty="0" smtClean="0">
                <a:solidFill>
                  <a:srgbClr val="006600"/>
                </a:solidFill>
              </a:rPr>
              <a:t>The </a:t>
            </a:r>
            <a:r>
              <a:rPr lang="en-AU" sz="2000" dirty="0">
                <a:solidFill>
                  <a:srgbClr val="006600"/>
                </a:solidFill>
              </a:rPr>
              <a:t>gravimetric method and the photometric method were used by each laboratory. </a:t>
            </a:r>
            <a:r>
              <a:rPr lang="en-AU" sz="2000" dirty="0" err="1">
                <a:solidFill>
                  <a:srgbClr val="006600"/>
                </a:solidFill>
              </a:rPr>
              <a:t>Artel</a:t>
            </a:r>
            <a:r>
              <a:rPr lang="en-AU" sz="2000" dirty="0">
                <a:solidFill>
                  <a:srgbClr val="006600"/>
                </a:solidFill>
              </a:rPr>
              <a:t> presented results for 5 different operators. IPQ used only one operator</a:t>
            </a:r>
            <a:r>
              <a:rPr lang="en-AU" sz="2000" dirty="0" smtClean="0">
                <a:solidFill>
                  <a:srgbClr val="006600"/>
                </a:solidFill>
              </a:rPr>
              <a:t>.</a:t>
            </a:r>
            <a:endParaRPr lang="pt-PT" sz="2000" b="1" dirty="0">
              <a:solidFill>
                <a:srgbClr val="006600"/>
              </a:solidFill>
            </a:endParaRPr>
          </a:p>
          <a:p>
            <a:pPr marL="342900" indent="-342900">
              <a:buFont typeface="Arial" panose="020B0604020202020204" pitchFamily="34" charset="0"/>
              <a:buChar char="•"/>
            </a:pPr>
            <a:endParaRPr lang="pt-PT" sz="2000" dirty="0"/>
          </a:p>
          <a:p>
            <a:pPr marL="342900" indent="-342900">
              <a:buFont typeface="Arial" panose="020B0604020202020204" pitchFamily="34" charset="0"/>
              <a:buChar char="•"/>
            </a:pPr>
            <a:r>
              <a:rPr lang="en-AU" sz="2000" dirty="0"/>
              <a:t>Two different runs were made by each operator in each point in order to obtain the reproducibility of each operator. For the point 0.1 mL, only one run was performed</a:t>
            </a:r>
            <a:r>
              <a:rPr lang="en-AU" sz="2000" dirty="0" smtClean="0"/>
              <a:t>.</a:t>
            </a:r>
          </a:p>
          <a:p>
            <a:pPr marL="342900" indent="-342900">
              <a:buFont typeface="Arial" panose="020B0604020202020204" pitchFamily="34" charset="0"/>
              <a:buChar char="•"/>
            </a:pPr>
            <a:endParaRPr lang="en-AU" sz="2000" dirty="0" smtClean="0"/>
          </a:p>
          <a:p>
            <a:pPr marL="342900" indent="-342900">
              <a:buFont typeface="Arial" panose="020B0604020202020204" pitchFamily="34" charset="0"/>
              <a:buChar char="•"/>
            </a:pPr>
            <a:endParaRPr lang="pt-PT" sz="2000" b="1" dirty="0"/>
          </a:p>
          <a:p>
            <a:pPr marL="342900" indent="-342900">
              <a:buFont typeface="Arial" panose="020B0604020202020204" pitchFamily="34" charset="0"/>
              <a:buChar char="•"/>
            </a:pPr>
            <a:endParaRPr lang="en-AU" sz="2000" dirty="0" smtClean="0"/>
          </a:p>
          <a:p>
            <a:pPr marL="342900" indent="-342900">
              <a:buFont typeface="Arial" panose="020B0604020202020204" pitchFamily="34" charset="0"/>
              <a:buChar char="•"/>
            </a:pPr>
            <a:r>
              <a:rPr lang="en-AU" sz="2000" dirty="0" smtClean="0"/>
              <a:t> </a:t>
            </a:r>
            <a:endParaRPr lang="pt-PT" sz="2000" dirty="0"/>
          </a:p>
        </p:txBody>
      </p:sp>
    </p:spTree>
    <p:extLst>
      <p:ext uri="{BB962C8B-B14F-4D97-AF65-F5344CB8AC3E}">
        <p14:creationId xmlns:p14="http://schemas.microsoft.com/office/powerpoint/2010/main" val="2954985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barn(inVertical)">
                                      <p:cBhvr>
                                        <p:cTn id="24" dur="5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wipe(down)">
                                      <p:cBhvr>
                                        <p:cTn id="2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8</a:t>
            </a:fld>
            <a:endParaRPr lang="en-US" dirty="0"/>
          </a:p>
        </p:txBody>
      </p:sp>
      <p:sp>
        <p:nvSpPr>
          <p:cNvPr id="68610" name="Rectangle 2"/>
          <p:cNvSpPr>
            <a:spLocks noGrp="1" noChangeArrowheads="1"/>
          </p:cNvSpPr>
          <p:nvPr>
            <p:ph type="title"/>
          </p:nvPr>
        </p:nvSpPr>
        <p:spPr>
          <a:xfrm>
            <a:off x="159495" y="569939"/>
            <a:ext cx="4724400" cy="762000"/>
          </a:xfrm>
        </p:spPr>
        <p:txBody>
          <a:bodyPr>
            <a:normAutofit/>
          </a:bodyPr>
          <a:lstStyle/>
          <a:p>
            <a:r>
              <a:rPr lang="en-US" sz="3200" b="1" dirty="0" smtClean="0">
                <a:solidFill>
                  <a:srgbClr val="0066FF"/>
                </a:solidFill>
              </a:rPr>
              <a:t>Results</a:t>
            </a:r>
            <a:endParaRPr lang="en-US" sz="3200" b="1" dirty="0">
              <a:solidFill>
                <a:srgbClr val="0066FF"/>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543" y="1491448"/>
            <a:ext cx="3515986" cy="2202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5232" y="1491448"/>
            <a:ext cx="3530426" cy="2202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544" y="4136991"/>
            <a:ext cx="3597492" cy="225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1899" y="4112217"/>
            <a:ext cx="3603759" cy="2245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15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 calcmode="lin" valueType="num">
                                      <p:cBhvr>
                                        <p:cTn id="14" dur="500" fill="hold"/>
                                        <p:tgtEl>
                                          <p:spTgt spid="2051"/>
                                        </p:tgtEl>
                                        <p:attrNameLst>
                                          <p:attrName>ppt_w</p:attrName>
                                        </p:attrNameLst>
                                      </p:cBhvr>
                                      <p:tavLst>
                                        <p:tav tm="0">
                                          <p:val>
                                            <p:fltVal val="0"/>
                                          </p:val>
                                        </p:tav>
                                        <p:tav tm="100000">
                                          <p:val>
                                            <p:strVal val="#ppt_w"/>
                                          </p:val>
                                        </p:tav>
                                      </p:tavLst>
                                    </p:anim>
                                    <p:anim calcmode="lin" valueType="num">
                                      <p:cBhvr>
                                        <p:cTn id="15" dur="500" fill="hold"/>
                                        <p:tgtEl>
                                          <p:spTgt spid="2051"/>
                                        </p:tgtEl>
                                        <p:attrNameLst>
                                          <p:attrName>ppt_h</p:attrName>
                                        </p:attrNameLst>
                                      </p:cBhvr>
                                      <p:tavLst>
                                        <p:tav tm="0">
                                          <p:val>
                                            <p:fltVal val="0"/>
                                          </p:val>
                                        </p:tav>
                                        <p:tav tm="100000">
                                          <p:val>
                                            <p:strVal val="#ppt_h"/>
                                          </p:val>
                                        </p:tav>
                                      </p:tavLst>
                                    </p:anim>
                                    <p:animEffect transition="in" filter="fade">
                                      <p:cBhvr>
                                        <p:cTn id="16" dur="500"/>
                                        <p:tgtEl>
                                          <p:spTgt spid="205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052"/>
                                        </p:tgtEl>
                                        <p:attrNameLst>
                                          <p:attrName>style.visibility</p:attrName>
                                        </p:attrNameLst>
                                      </p:cBhvr>
                                      <p:to>
                                        <p:strVal val="visible"/>
                                      </p:to>
                                    </p:set>
                                    <p:anim calcmode="lin" valueType="num">
                                      <p:cBhvr>
                                        <p:cTn id="21" dur="500" fill="hold"/>
                                        <p:tgtEl>
                                          <p:spTgt spid="2052"/>
                                        </p:tgtEl>
                                        <p:attrNameLst>
                                          <p:attrName>ppt_w</p:attrName>
                                        </p:attrNameLst>
                                      </p:cBhvr>
                                      <p:tavLst>
                                        <p:tav tm="0">
                                          <p:val>
                                            <p:fltVal val="0"/>
                                          </p:val>
                                        </p:tav>
                                        <p:tav tm="100000">
                                          <p:val>
                                            <p:strVal val="#ppt_w"/>
                                          </p:val>
                                        </p:tav>
                                      </p:tavLst>
                                    </p:anim>
                                    <p:anim calcmode="lin" valueType="num">
                                      <p:cBhvr>
                                        <p:cTn id="22" dur="500" fill="hold"/>
                                        <p:tgtEl>
                                          <p:spTgt spid="2052"/>
                                        </p:tgtEl>
                                        <p:attrNameLst>
                                          <p:attrName>ppt_h</p:attrName>
                                        </p:attrNameLst>
                                      </p:cBhvr>
                                      <p:tavLst>
                                        <p:tav tm="0">
                                          <p:val>
                                            <p:fltVal val="0"/>
                                          </p:val>
                                        </p:tav>
                                        <p:tav tm="100000">
                                          <p:val>
                                            <p:strVal val="#ppt_h"/>
                                          </p:val>
                                        </p:tav>
                                      </p:tavLst>
                                    </p:anim>
                                    <p:animEffect transition="in" filter="fade">
                                      <p:cBhvr>
                                        <p:cTn id="23" dur="500"/>
                                        <p:tgtEl>
                                          <p:spTgt spid="205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053"/>
                                        </p:tgtEl>
                                        <p:attrNameLst>
                                          <p:attrName>style.visibility</p:attrName>
                                        </p:attrNameLst>
                                      </p:cBhvr>
                                      <p:to>
                                        <p:strVal val="visible"/>
                                      </p:to>
                                    </p:set>
                                    <p:anim calcmode="lin" valueType="num">
                                      <p:cBhvr>
                                        <p:cTn id="28" dur="500" fill="hold"/>
                                        <p:tgtEl>
                                          <p:spTgt spid="2053"/>
                                        </p:tgtEl>
                                        <p:attrNameLst>
                                          <p:attrName>ppt_w</p:attrName>
                                        </p:attrNameLst>
                                      </p:cBhvr>
                                      <p:tavLst>
                                        <p:tav tm="0">
                                          <p:val>
                                            <p:fltVal val="0"/>
                                          </p:val>
                                        </p:tav>
                                        <p:tav tm="100000">
                                          <p:val>
                                            <p:strVal val="#ppt_w"/>
                                          </p:val>
                                        </p:tav>
                                      </p:tavLst>
                                    </p:anim>
                                    <p:anim calcmode="lin" valueType="num">
                                      <p:cBhvr>
                                        <p:cTn id="29" dur="500" fill="hold"/>
                                        <p:tgtEl>
                                          <p:spTgt spid="2053"/>
                                        </p:tgtEl>
                                        <p:attrNameLst>
                                          <p:attrName>ppt_h</p:attrName>
                                        </p:attrNameLst>
                                      </p:cBhvr>
                                      <p:tavLst>
                                        <p:tav tm="0">
                                          <p:val>
                                            <p:fltVal val="0"/>
                                          </p:val>
                                        </p:tav>
                                        <p:tav tm="100000">
                                          <p:val>
                                            <p:strVal val="#ppt_h"/>
                                          </p:val>
                                        </p:tav>
                                      </p:tavLst>
                                    </p:anim>
                                    <p:animEffect transition="in" filter="fade">
                                      <p:cBhvr>
                                        <p:cTn id="30"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Marcador de Posição do Número do Diapositivo 5"/>
          <p:cNvSpPr>
            <a:spLocks noGrp="1"/>
          </p:cNvSpPr>
          <p:nvPr>
            <p:ph type="sldNum" sz="quarter" idx="12"/>
          </p:nvPr>
        </p:nvSpPr>
        <p:spPr/>
        <p:txBody>
          <a:bodyPr/>
          <a:lstStyle/>
          <a:p>
            <a:fld id="{F7E2942B-E79D-4C2A-9A51-77F7A9D0B861}" type="slidenum">
              <a:rPr lang="en-US"/>
              <a:pPr/>
              <a:t>9</a:t>
            </a:fld>
            <a:endParaRPr lang="en-US" dirty="0"/>
          </a:p>
        </p:txBody>
      </p:sp>
      <p:sp>
        <p:nvSpPr>
          <p:cNvPr id="68610" name="Rectangle 2"/>
          <p:cNvSpPr>
            <a:spLocks noGrp="1" noChangeArrowheads="1"/>
          </p:cNvSpPr>
          <p:nvPr>
            <p:ph type="title"/>
          </p:nvPr>
        </p:nvSpPr>
        <p:spPr>
          <a:xfrm>
            <a:off x="159495" y="569939"/>
            <a:ext cx="4724400" cy="762000"/>
          </a:xfrm>
        </p:spPr>
        <p:txBody>
          <a:bodyPr>
            <a:normAutofit/>
          </a:bodyPr>
          <a:lstStyle/>
          <a:p>
            <a:r>
              <a:rPr lang="en-US" sz="3200" b="1" dirty="0" smtClean="0">
                <a:solidFill>
                  <a:srgbClr val="0066FF"/>
                </a:solidFill>
              </a:rPr>
              <a:t>Results</a:t>
            </a:r>
            <a:endParaRPr lang="en-US" sz="3200" b="1" dirty="0">
              <a:solidFill>
                <a:srgbClr val="0066FF"/>
              </a:solidFill>
            </a:endParaRPr>
          </a:p>
        </p:txBody>
      </p:sp>
      <p:pic>
        <p:nvPicPr>
          <p:cNvPr id="11" name="Imagem 10"/>
          <p:cNvPicPr/>
          <p:nvPr/>
        </p:nvPicPr>
        <p:blipFill>
          <a:blip r:embed="rId2">
            <a:extLst>
              <a:ext uri="{28A0092B-C50C-407E-A947-70E740481C1C}">
                <a14:useLocalDpi xmlns:a14="http://schemas.microsoft.com/office/drawing/2010/main" val="0"/>
              </a:ext>
            </a:extLst>
          </a:blip>
          <a:srcRect/>
          <a:stretch>
            <a:fillRect/>
          </a:stretch>
        </p:blipFill>
        <p:spPr bwMode="auto">
          <a:xfrm>
            <a:off x="452680" y="1677880"/>
            <a:ext cx="3240429" cy="2270297"/>
          </a:xfrm>
          <a:prstGeom prst="rect">
            <a:avLst/>
          </a:prstGeom>
          <a:noFill/>
        </p:spPr>
      </p:pic>
      <p:pic>
        <p:nvPicPr>
          <p:cNvPr id="12" name="Imagem 11"/>
          <p:cNvPicPr/>
          <p:nvPr/>
        </p:nvPicPr>
        <p:blipFill>
          <a:blip r:embed="rId3">
            <a:extLst>
              <a:ext uri="{28A0092B-C50C-407E-A947-70E740481C1C}">
                <a14:useLocalDpi xmlns:a14="http://schemas.microsoft.com/office/drawing/2010/main" val="0"/>
              </a:ext>
            </a:extLst>
          </a:blip>
          <a:srcRect/>
          <a:stretch>
            <a:fillRect/>
          </a:stretch>
        </p:blipFill>
        <p:spPr bwMode="auto">
          <a:xfrm>
            <a:off x="5168870" y="1677879"/>
            <a:ext cx="3176139" cy="2270297"/>
          </a:xfrm>
          <a:prstGeom prst="rect">
            <a:avLst/>
          </a:prstGeom>
          <a:noFill/>
        </p:spPr>
      </p:pic>
      <p:pic>
        <p:nvPicPr>
          <p:cNvPr id="16" name="Imagem 15"/>
          <p:cNvPicPr/>
          <p:nvPr/>
        </p:nvPicPr>
        <p:blipFill>
          <a:blip r:embed="rId4">
            <a:extLst>
              <a:ext uri="{28A0092B-C50C-407E-A947-70E740481C1C}">
                <a14:useLocalDpi xmlns:a14="http://schemas.microsoft.com/office/drawing/2010/main" val="0"/>
              </a:ext>
            </a:extLst>
          </a:blip>
          <a:srcRect/>
          <a:stretch>
            <a:fillRect/>
          </a:stretch>
        </p:blipFill>
        <p:spPr bwMode="auto">
          <a:xfrm>
            <a:off x="452680" y="4287915"/>
            <a:ext cx="3240429" cy="2099938"/>
          </a:xfrm>
          <a:prstGeom prst="rect">
            <a:avLst/>
          </a:prstGeom>
          <a:noFill/>
        </p:spPr>
      </p:pic>
      <p:pic>
        <p:nvPicPr>
          <p:cNvPr id="17" name="Imagem 1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68870" y="4287915"/>
            <a:ext cx="3176139" cy="2023741"/>
          </a:xfrm>
          <a:prstGeom prst="rect">
            <a:avLst/>
          </a:prstGeom>
          <a:noFill/>
        </p:spPr>
      </p:pic>
    </p:spTree>
    <p:extLst>
      <p:ext uri="{BB962C8B-B14F-4D97-AF65-F5344CB8AC3E}">
        <p14:creationId xmlns:p14="http://schemas.microsoft.com/office/powerpoint/2010/main" val="1401363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16b16a7-de2f-47cc-9eaa-991bdb9199e1">IPQDOC-493-44128</_dlc_DocId>
    <_dlc_DocIdUrl xmlns="716b16a7-de2f-47cc-9eaa-991bdb9199e1">
      <Url>http://ipq1sapp01:9999/DMET/UMCA/AMVP/_layouts/DocIdRedir.aspx?ID=IPQDOC-493-44128</Url>
      <Description>IPQDOC-493-44128</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o" ma:contentTypeID="0x010100A74BB58EBABEB0498AFD4ABBECB9B1C0" ma:contentTypeVersion="4" ma:contentTypeDescription="Criar um novo documento." ma:contentTypeScope="" ma:versionID="2a7b2dac59aeada0b15a5fad58fc1b3b">
  <xsd:schema xmlns:xsd="http://www.w3.org/2001/XMLSchema" xmlns:xs="http://www.w3.org/2001/XMLSchema" xmlns:p="http://schemas.microsoft.com/office/2006/metadata/properties" xmlns:ns2="716b16a7-de2f-47cc-9eaa-991bdb9199e1" targetNamespace="http://schemas.microsoft.com/office/2006/metadata/properties" ma:root="true" ma:fieldsID="b6f2a426b6149898afcc24684ec03f47" ns2:_="">
    <xsd:import namespace="716b16a7-de2f-47cc-9eaa-991bdb9199e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6b16a7-de2f-47cc-9eaa-991bdb9199e1" elementFormDefault="qualified">
    <xsd:import namespace="http://schemas.microsoft.com/office/2006/documentManagement/types"/>
    <xsd:import namespace="http://schemas.microsoft.com/office/infopath/2007/PartnerControls"/>
    <xsd:element name="_dlc_DocId" ma:index="8" nillable="true" ma:displayName="Valor do ID do Documento" ma:description="O valor do ID do documento atribuído a este item." ma:internalName="_dlc_DocId" ma:readOnly="true">
      <xsd:simpleType>
        <xsd:restriction base="dms:Text"/>
      </xsd:simpleType>
    </xsd:element>
    <xsd:element name="_dlc_DocIdUrl" ma:index="9" nillable="true" ma:displayName="ID do Documento" ma:description="Ligaçã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122EE7-024F-4380-AF2C-BB81624D07F0}"/>
</file>

<file path=customXml/itemProps2.xml><?xml version="1.0" encoding="utf-8"?>
<ds:datastoreItem xmlns:ds="http://schemas.openxmlformats.org/officeDocument/2006/customXml" ds:itemID="{90DA9492-8B6F-4E79-A2F5-F7D4103CA0A3}"/>
</file>

<file path=customXml/itemProps3.xml><?xml version="1.0" encoding="utf-8"?>
<ds:datastoreItem xmlns:ds="http://schemas.openxmlformats.org/officeDocument/2006/customXml" ds:itemID="{D80451FA-4BD8-488C-8052-E64D7EEDB5E4}"/>
</file>

<file path=customXml/itemProps4.xml><?xml version="1.0" encoding="utf-8"?>
<ds:datastoreItem xmlns:ds="http://schemas.openxmlformats.org/officeDocument/2006/customXml" ds:itemID="{4B942926-C64D-4D24-AB98-B3686CB4EB1D}"/>
</file>

<file path=docProps/app.xml><?xml version="1.0" encoding="utf-8"?>
<Properties xmlns="http://schemas.openxmlformats.org/officeDocument/2006/extended-properties" xmlns:vt="http://schemas.openxmlformats.org/officeDocument/2006/docPropsVTypes">
  <TotalTime>4238</TotalTime>
  <Words>672</Words>
  <Application>Microsoft Office PowerPoint</Application>
  <PresentationFormat>Apresentação no Ecrã (4:3)</PresentationFormat>
  <Paragraphs>120</Paragraphs>
  <Slides>16</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16</vt:i4>
      </vt:variant>
    </vt:vector>
  </HeadingPairs>
  <TitlesOfParts>
    <vt:vector size="18" baseType="lpstr">
      <vt:lpstr>Tema do Office</vt:lpstr>
      <vt:lpstr>Equação</vt:lpstr>
      <vt:lpstr>Apresentação do PowerPoint</vt:lpstr>
      <vt:lpstr>Resume</vt:lpstr>
      <vt:lpstr>Introduction</vt:lpstr>
      <vt:lpstr>Calibration methods</vt:lpstr>
      <vt:lpstr>Calibration methods</vt:lpstr>
      <vt:lpstr>Evaluation of measurement results</vt:lpstr>
      <vt:lpstr>Experimental conditions </vt:lpstr>
      <vt:lpstr>Results</vt:lpstr>
      <vt:lpstr>Results</vt:lpstr>
      <vt:lpstr>Results</vt:lpstr>
      <vt:lpstr>Uncertainty calculation</vt:lpstr>
      <vt:lpstr>Uncertainty calculation</vt:lpstr>
      <vt:lpstr>Uncertainty calculation</vt:lpstr>
      <vt:lpstr>Conclusions</vt:lpstr>
      <vt:lpstr>Conclusions</vt:lpstr>
      <vt:lpstr>Apresentação do PowerPoint</vt:lpstr>
    </vt:vector>
  </TitlesOfParts>
  <Company>IPQ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Isabel maria pereira silva</dc:creator>
  <cp:lastModifiedBy>Elsa Batista</cp:lastModifiedBy>
  <cp:revision>408</cp:revision>
  <cp:lastPrinted>2013-05-13T21:04:34Z</cp:lastPrinted>
  <dcterms:created xsi:type="dcterms:W3CDTF">2010-04-21T11:54:18Z</dcterms:created>
  <dcterms:modified xsi:type="dcterms:W3CDTF">2016-09-19T11:15:19Z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0x010100A74BB58EBABEB0498AFD4ABBECB9B1C0</vt:lpwstr>
  </property>
  <property fmtid="{D5CDD505-2E9C-101B-9397-08002B2CF9AE}" pid="3" name="_dlc_DocIdItemGuid">
    <vt:lpwstr>ecfc6633-7324-4349-a562-421b194467f2</vt:lpwstr>
  </property>
</Properties>
</file>