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2" r:id="rId4"/>
    <p:sldId id="257" r:id="rId5"/>
    <p:sldId id="259" r:id="rId6"/>
    <p:sldId id="261" r:id="rId7"/>
    <p:sldId id="260" r:id="rId8"/>
    <p:sldId id="263" r:id="rId9"/>
    <p:sldId id="266" r:id="rId10"/>
    <p:sldId id="265" r:id="rId11"/>
    <p:sldId id="267" r:id="rId12"/>
    <p:sldId id="268" r:id="rId13"/>
    <p:sldId id="270" r:id="rId14"/>
    <p:sldId id="269" r:id="rId15"/>
    <p:sldId id="271" r:id="rId16"/>
    <p:sldId id="272" r:id="rId17"/>
    <p:sldId id="276" r:id="rId18"/>
    <p:sldId id="275" r:id="rId19"/>
    <p:sldId id="273" r:id="rId20"/>
  </p:sldIdLst>
  <p:sldSz cx="9144000" cy="5143500" type="screen16x9"/>
  <p:notesSz cx="6800850" cy="9926638"/>
  <p:custDataLst>
    <p:tags r:id="rId2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7">
          <p15:clr>
            <a:srgbClr val="A4A3A4"/>
          </p15:clr>
        </p15:guide>
        <p15:guide id="2" orient="horz" pos="2890">
          <p15:clr>
            <a:srgbClr val="A4A3A4"/>
          </p15:clr>
        </p15:guide>
        <p15:guide id="3" pos="5488">
          <p15:clr>
            <a:srgbClr val="A4A3A4"/>
          </p15:clr>
        </p15:guide>
        <p15:guide id="4" pos="431">
          <p15:clr>
            <a:srgbClr val="A4A3A4"/>
          </p15:clr>
        </p15:guide>
        <p15:guide id="5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339" autoAdjust="0"/>
    <p:restoredTop sz="94641" autoAdjust="0"/>
  </p:normalViewPr>
  <p:slideViewPr>
    <p:cSldViewPr>
      <p:cViewPr varScale="1">
        <p:scale>
          <a:sx n="97" d="100"/>
          <a:sy n="97" d="100"/>
        </p:scale>
        <p:origin x="-114" y="-786"/>
      </p:cViewPr>
      <p:guideLst>
        <p:guide orient="horz" pos="577"/>
        <p:guide orient="horz" pos="2890"/>
        <p:guide pos="5488"/>
        <p:guide pos="431"/>
        <p:guide pos="4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56" y="-114"/>
      </p:cViewPr>
      <p:guideLst>
        <p:guide orient="horz" pos="3126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2863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B45C9-81B3-4A94-8767-58F068DAE02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3852863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09B46-CBCC-4BDD-A65B-1107FD00FF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16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71463" y="44450"/>
            <a:ext cx="6234113" cy="40322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algn="l">
              <a:defRPr sz="1800"/>
            </a:lvl1pPr>
          </a:lstStyle>
          <a:p>
            <a:r>
              <a:rPr lang="en-US" smtClean="0"/>
              <a:t>Development Process and Third Party Test Results of a Coriolis Mass Flow Meter with Superior Density Performance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308335" y="4410674"/>
            <a:ext cx="6184180" cy="347860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1420205" y="9582622"/>
            <a:ext cx="3960440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defRPr sz="900"/>
            </a:lvl1pPr>
          </a:lstStyle>
          <a:p>
            <a:r>
              <a:rPr lang="en-US" dirty="0"/>
              <a:t>Insert footer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280745" y="9582622"/>
            <a:ext cx="209352" cy="230832"/>
          </a:xfrm>
          <a:prstGeom prst="rect">
            <a:avLst/>
          </a:prstGeom>
        </p:spPr>
        <p:txBody>
          <a:bodyPr vert="horz" wrap="none" lIns="91440" tIns="45720" rIns="0" bIns="45720" rtlCol="0" anchor="ctr">
            <a:noAutofit/>
          </a:bodyPr>
          <a:lstStyle>
            <a:lvl1pPr algn="r">
              <a:defRPr sz="900"/>
            </a:lvl1pPr>
          </a:lstStyle>
          <a:p>
            <a:fld id="{C6E303EA-09C3-495B-8565-6524796C22F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271463" y="530225"/>
            <a:ext cx="6234112" cy="36050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"/>
          </p:nvPr>
        </p:nvSpPr>
        <p:spPr>
          <a:xfrm>
            <a:off x="274638" y="9588029"/>
            <a:ext cx="1127125" cy="2254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>
              <a:defRPr sz="900"/>
            </a:lvl1pPr>
          </a:lstStyle>
          <a:p>
            <a:fld id="{7305D29C-7523-4ABE-8CB4-FD5FDA2414D8}" type="datetimeFigureOut">
              <a:rPr lang="en-US" noProof="0" smtClean="0"/>
              <a:pPr/>
              <a:t>9/6/2016</a:t>
            </a:fld>
            <a:endParaRPr lang="en-US" noProof="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74638" y="8563719"/>
            <a:ext cx="6324600" cy="79627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78" tIns="45039" rIns="90078" bIns="45039" anchor="ctr">
            <a:spAutoFit/>
          </a:bodyPr>
          <a:lstStyle/>
          <a:p>
            <a:pPr defTabSz="900113" eaLnBrk="0" hangingPunct="0">
              <a:lnSpc>
                <a:spcPts val="1088"/>
              </a:lnSpc>
              <a:buFontTx/>
              <a:buChar char="-"/>
            </a:pPr>
            <a:r>
              <a:rPr lang="de-DE" sz="900" dirty="0">
                <a:latin typeface="E+H Serif" pitchFamily="18" charset="0"/>
              </a:rPr>
              <a:t> - - - - - - - - - - - - - - - - - - - - - - - - - - - - - - - - - - - - - - - - - - - - - - - - - - - - - - - - - - - - - - - - - - - - - - - - - - - - - - - - - - - - -</a:t>
            </a:r>
          </a:p>
          <a:p>
            <a:pPr defTabSz="900113" eaLnBrk="0" hangingPunct="0">
              <a:lnSpc>
                <a:spcPts val="1088"/>
              </a:lnSpc>
              <a:buFontTx/>
              <a:buChar char="-"/>
            </a:pPr>
            <a:endParaRPr lang="de-DE" sz="900" dirty="0">
              <a:latin typeface="E+H Serif" pitchFamily="18" charset="0"/>
            </a:endParaRPr>
          </a:p>
          <a:p>
            <a:pPr defTabSz="900113" eaLnBrk="0" hangingPunct="0">
              <a:lnSpc>
                <a:spcPts val="1088"/>
              </a:lnSpc>
              <a:buFontTx/>
              <a:buChar char="-"/>
            </a:pPr>
            <a:r>
              <a:rPr lang="de-DE" sz="900" dirty="0">
                <a:latin typeface="E+H Serif" pitchFamily="18" charset="0"/>
              </a:rPr>
              <a:t> - - - - - - - - - - - - - - - - - - - - - - - - - - - - - - - - - - - - - - - - - - - - - - - - - - - - - - - - - - - - - - - - - - - - - - - - - - - - - - - - - - - - -</a:t>
            </a:r>
          </a:p>
          <a:p>
            <a:pPr defTabSz="900113" eaLnBrk="0" hangingPunct="0">
              <a:lnSpc>
                <a:spcPts val="1088"/>
              </a:lnSpc>
              <a:buFontTx/>
              <a:buChar char="-"/>
            </a:pPr>
            <a:endParaRPr lang="de-DE" sz="900" dirty="0">
              <a:latin typeface="E+H Serif" pitchFamily="18" charset="0"/>
            </a:endParaRPr>
          </a:p>
          <a:p>
            <a:pPr defTabSz="900113" eaLnBrk="0" hangingPunct="0">
              <a:lnSpc>
                <a:spcPts val="1088"/>
              </a:lnSpc>
              <a:buFontTx/>
              <a:buChar char="-"/>
            </a:pPr>
            <a:r>
              <a:rPr lang="de-DE" sz="900" dirty="0">
                <a:latin typeface="E+H Serif" pitchFamily="18" charset="0"/>
              </a:rPr>
              <a:t> - - - - - - - - - - - - - - - - - - - - - - - - - - - - - - - - - - - - - - - - - - - - - - - - - - - - - - - - - - - - - - - - - - - - - - - - - - - - - - - - - - - - -</a:t>
            </a:r>
          </a:p>
        </p:txBody>
      </p:sp>
    </p:spTree>
    <p:extLst>
      <p:ext uri="{BB962C8B-B14F-4D97-AF65-F5344CB8AC3E}">
        <p14:creationId xmlns:p14="http://schemas.microsoft.com/office/powerpoint/2010/main" val="198637867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18" charset="0"/>
        <a:ea typeface="+mn-ea"/>
        <a:cs typeface="+mn-cs"/>
      </a:defRPr>
    </a:lvl1pPr>
    <a:lvl2pPr marL="361950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2pPr>
    <a:lvl3pPr marL="712788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3pPr>
    <a:lvl4pPr marL="1073150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4pPr>
    <a:lvl5pPr marL="1435100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+H Title Slide" preserve="1" userDrawn="1">
  <p:cSld name="E+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Subtitle"/>
          <p:cNvSpPr>
            <a:spLocks noGrp="1"/>
          </p:cNvSpPr>
          <p:nvPr>
            <p:ph type="subTitle" idx="1"/>
          </p:nvPr>
        </p:nvSpPr>
        <p:spPr>
          <a:xfrm>
            <a:off x="684213" y="915988"/>
            <a:ext cx="8027987" cy="68365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None/>
              <a:defRPr lang="en-US" sz="1400" smtClean="0">
                <a:solidFill>
                  <a:srgbClr val="000000"/>
                </a:solidFill>
                <a:latin typeface="E+H Serif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shLine"/>
          <p:cNvSpPr>
            <a:spLocks noChangeShapeType="1"/>
          </p:cNvSpPr>
          <p:nvPr userDrawn="1"/>
        </p:nvSpPr>
        <p:spPr bwMode="gray">
          <a:xfrm flipV="1">
            <a:off x="684212" y="303213"/>
            <a:ext cx="8027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4" name="shBlueMargin"/>
          <p:cNvSpPr>
            <a:spLocks noChangeArrowheads="1"/>
          </p:cNvSpPr>
          <p:nvPr userDrawn="1"/>
        </p:nvSpPr>
        <p:spPr bwMode="auto">
          <a:xfrm>
            <a:off x="0" y="0"/>
            <a:ext cx="190500" cy="4698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 pitchFamily="18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0500" y="1708150"/>
            <a:ext cx="8953500" cy="2987675"/>
          </a:xfrm>
        </p:spPr>
        <p:txBody>
          <a:bodyPr tIns="1440000"/>
          <a:lstStyle>
            <a:lvl1pPr marL="0" indent="0" algn="ctr">
              <a:buFontTx/>
              <a:buNone/>
              <a:defRPr>
                <a:latin typeface="E+H Serif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xtPresen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5901" y="4838699"/>
            <a:ext cx="571500" cy="15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noProof="1">
                <a:solidFill>
                  <a:srgbClr val="000000"/>
                </a:solidFill>
                <a:latin typeface="E+H Serif"/>
              </a:defRPr>
            </a:lvl1pPr>
          </a:lstStyle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18" name="txt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213" y="4838699"/>
            <a:ext cx="571500" cy="15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800" noProof="1">
                <a:solidFill>
                  <a:srgbClr val="000000"/>
                </a:solidFill>
                <a:latin typeface="E+H Serif"/>
              </a:defRPr>
            </a:lvl1pPr>
          </a:lstStyle>
          <a:p>
            <a:r>
              <a:rPr lang="en-US" smtClean="0"/>
              <a:t>Slide </a:t>
            </a:r>
            <a:fld id="{D1780992-81D2-4BFF-946D-426E345AAC5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xtDate"/>
          <p:cNvSpPr>
            <a:spLocks noChangeArrowheads="1"/>
          </p:cNvSpPr>
          <p:nvPr userDrawn="1"/>
        </p:nvSpPr>
        <p:spPr bwMode="auto">
          <a:xfrm>
            <a:off x="1802913" y="4838699"/>
            <a:ext cx="585788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r>
              <a:rPr lang="en-US" sz="800" noProof="1" smtClean="0">
                <a:solidFill>
                  <a:srgbClr val="000000"/>
                </a:solidFill>
                <a:latin typeface="E+H Serif" pitchFamily="18" charset="0"/>
              </a:rPr>
              <a:t>09/02/2016</a:t>
            </a:r>
            <a:endParaRPr lang="en-US" sz="800" noProof="1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9" name="txtTitleHeader"/>
          <p:cNvSpPr>
            <a:spLocks noChangeArrowheads="1"/>
          </p:cNvSpPr>
          <p:nvPr userDrawn="1"/>
        </p:nvSpPr>
        <p:spPr bwMode="auto">
          <a:xfrm>
            <a:off x="684213" y="123477"/>
            <a:ext cx="8027987" cy="179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tabLst>
                <a:tab pos="4014000" algn="ctr"/>
                <a:tab pos="8028000" algn="r"/>
              </a:tabLst>
            </a:pPr>
            <a:r>
              <a:rPr lang="en-US" sz="1000" noProof="1" smtClean="0">
                <a:solidFill>
                  <a:srgbClr val="000000"/>
                </a:solidFill>
                <a:latin typeface="E+H Serif" pitchFamily="18" charset="0"/>
              </a:rPr>
              <a:t>Products	Solutions	Services</a:t>
            </a:r>
            <a:endParaRPr lang="en-US" sz="1000" noProof="1">
              <a:solidFill>
                <a:srgbClr val="000000"/>
              </a:solidFill>
              <a:latin typeface="E+H Serif" pitchFamily="18" charset="0"/>
            </a:endParaRPr>
          </a:p>
        </p:txBody>
      </p:sp>
      <p:pic>
        <p:nvPicPr>
          <p:cNvPr id="5" name="img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65" y="4786909"/>
            <a:ext cx="1397762" cy="283637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wo Text" preserve="1" userDrawn="1">
  <p:cSld name="E+H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14760A-A907-4B0B-B470-31884F5008D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84211" y="915988"/>
            <a:ext cx="3888000" cy="367188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824028" y="915988"/>
            <a:ext cx="3888000" cy="3671887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2141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wo Content" preserve="1" userDrawn="1">
  <p:cSld name="E+H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FD955B5-C9B5-4A9A-80FB-007CB76B24D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4212" y="915988"/>
            <a:ext cx="3888000" cy="36718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4"/>
          </p:nvPr>
        </p:nvSpPr>
        <p:spPr>
          <a:xfrm>
            <a:off x="4824028" y="915988"/>
            <a:ext cx="3888000" cy="36718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Only" preserve="1" userDrawn="1">
  <p:cSld name="E+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2163559-284C-4149-9042-6D19B106D23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Blank" preserve="1" userDrawn="1">
  <p:cSld name="E+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der"/>
          <p:cNvSpPr/>
          <p:nvPr userDrawn="1">
            <p:custDataLst>
              <p:tags r:id="rId1"/>
            </p:custDataLst>
          </p:nvPr>
        </p:nvSpPr>
        <p:spPr bwMode="white">
          <a:xfrm>
            <a:off x="611560" y="723015"/>
            <a:ext cx="8270170" cy="1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C8CC84A-1181-4B6A-8938-D8472597CFF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Chart" preserve="1" userDrawn="1">
  <p:cSld name="E+H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881C3B5-9CA0-46B4-AAFF-32A1353E63BD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684213" y="915988"/>
            <a:ext cx="6624637" cy="367188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CAA"/>
              </a:buClr>
              <a:buSzTx/>
              <a:buFont typeface="E+H Serif" pitchFamily="18" charset="0"/>
              <a:buNone/>
              <a:tabLst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1236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Table" preserve="1" userDrawn="1">
  <p:cSld name="E+H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B38ECEA-2216-434E-B8CD-5579E02CD21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9"/>
          </p:nvPr>
        </p:nvSpPr>
        <p:spPr>
          <a:xfrm>
            <a:off x="684213" y="915988"/>
            <a:ext cx="6624637" cy="367188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CAA"/>
              </a:buClr>
              <a:buSzTx/>
              <a:buFont typeface="E+H Serif" pitchFamily="18" charset="0"/>
              <a:buNone/>
              <a:tabLst/>
              <a:defRPr/>
            </a:lvl1pPr>
          </a:lstStyle>
          <a:p>
            <a:r>
              <a:rPr lang="en-US" dirty="0"/>
              <a:t>Click icon to add table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3324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Bullet" preserve="1" userDrawn="1">
  <p:cSld name="E+H 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43AA4A8-56C7-4E51-BAB3-488CA71FA93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84213" y="915988"/>
            <a:ext cx="6624637" cy="36718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+H Title Slide 2" preserve="1" userDrawn="1">
  <p:cSld name="E+H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Subtitle"/>
          <p:cNvSpPr>
            <a:spLocks noGrp="1"/>
          </p:cNvSpPr>
          <p:nvPr>
            <p:ph type="subTitle" idx="1"/>
          </p:nvPr>
        </p:nvSpPr>
        <p:spPr>
          <a:xfrm>
            <a:off x="684213" y="915988"/>
            <a:ext cx="8027987" cy="68365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None/>
              <a:defRPr lang="en-US" sz="1400" smtClean="0">
                <a:solidFill>
                  <a:srgbClr val="000000"/>
                </a:solidFill>
                <a:latin typeface="E+H Serif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shLine"/>
          <p:cNvSpPr>
            <a:spLocks noChangeShapeType="1"/>
          </p:cNvSpPr>
          <p:nvPr userDrawn="1"/>
        </p:nvSpPr>
        <p:spPr bwMode="gray">
          <a:xfrm flipV="1">
            <a:off x="684212" y="303213"/>
            <a:ext cx="8027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4" name="shBlueMargin"/>
          <p:cNvSpPr>
            <a:spLocks noChangeArrowheads="1"/>
          </p:cNvSpPr>
          <p:nvPr userDrawn="1"/>
        </p:nvSpPr>
        <p:spPr bwMode="auto">
          <a:xfrm>
            <a:off x="0" y="0"/>
            <a:ext cx="190500" cy="4698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 pitchFamily="18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171338" y="1708150"/>
            <a:ext cx="6972661" cy="2987675"/>
          </a:xfrm>
        </p:spPr>
        <p:txBody>
          <a:bodyPr tIns="1440000"/>
          <a:lstStyle>
            <a:lvl1pPr marL="0" indent="0" algn="ctr">
              <a:buFontTx/>
              <a:buNone/>
              <a:defRPr>
                <a:latin typeface="E+H Serif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xtPresen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5901" y="4838699"/>
            <a:ext cx="571500" cy="15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noProof="1">
                <a:solidFill>
                  <a:srgbClr val="000000"/>
                </a:solidFill>
                <a:latin typeface="E+H Serif"/>
              </a:defRPr>
            </a:lvl1pPr>
          </a:lstStyle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18" name="txt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213" y="4838699"/>
            <a:ext cx="571500" cy="15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800" noProof="1">
                <a:solidFill>
                  <a:srgbClr val="000000"/>
                </a:solidFill>
                <a:latin typeface="E+H Serif"/>
              </a:defRPr>
            </a:lvl1pPr>
          </a:lstStyle>
          <a:p>
            <a:r>
              <a:rPr lang="en-US" smtClean="0"/>
              <a:t>Slide </a:t>
            </a:r>
            <a:fld id="{145BAA39-8417-40DA-9248-DE9D6F6364E1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hLeftMarginBg"/>
          <p:cNvSpPr/>
          <p:nvPr userDrawn="1"/>
        </p:nvSpPr>
        <p:spPr>
          <a:xfrm>
            <a:off x="190500" y="1708150"/>
            <a:ext cx="1980839" cy="2989850"/>
          </a:xfrm>
          <a:prstGeom prst="rect">
            <a:avLst/>
          </a:prstGeom>
          <a:solidFill>
            <a:srgbClr val="C3C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6" name="txtDate"/>
          <p:cNvSpPr>
            <a:spLocks noChangeArrowheads="1"/>
          </p:cNvSpPr>
          <p:nvPr userDrawn="1"/>
        </p:nvSpPr>
        <p:spPr bwMode="auto">
          <a:xfrm>
            <a:off x="1802913" y="4838699"/>
            <a:ext cx="585788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r>
              <a:rPr lang="en-US" sz="800" noProof="1" smtClean="0">
                <a:solidFill>
                  <a:srgbClr val="000000"/>
                </a:solidFill>
                <a:latin typeface="E+H Serif" pitchFamily="18" charset="0"/>
              </a:rPr>
              <a:t>09/02/2016</a:t>
            </a:r>
            <a:endParaRPr lang="en-US" sz="800" noProof="1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9" name="txtTitleHeader"/>
          <p:cNvSpPr>
            <a:spLocks noChangeArrowheads="1"/>
          </p:cNvSpPr>
          <p:nvPr userDrawn="1"/>
        </p:nvSpPr>
        <p:spPr bwMode="auto">
          <a:xfrm>
            <a:off x="684213" y="123477"/>
            <a:ext cx="8027987" cy="179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tabLst>
                <a:tab pos="4014000" algn="ctr"/>
                <a:tab pos="8028000" algn="r"/>
              </a:tabLst>
            </a:pPr>
            <a:r>
              <a:rPr lang="en-US" sz="1000" noProof="1" smtClean="0">
                <a:solidFill>
                  <a:srgbClr val="000000"/>
                </a:solidFill>
                <a:latin typeface="E+H Serif" pitchFamily="18" charset="0"/>
              </a:rPr>
              <a:t>Products	Solutions	Services</a:t>
            </a:r>
            <a:endParaRPr lang="en-US" sz="1000" noProof="1">
              <a:solidFill>
                <a:srgbClr val="000000"/>
              </a:solidFill>
              <a:latin typeface="E+H Serif" pitchFamily="18" charset="0"/>
            </a:endParaRPr>
          </a:p>
        </p:txBody>
      </p:sp>
      <p:pic>
        <p:nvPicPr>
          <p:cNvPr id="5" name="img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65" y="4786909"/>
            <a:ext cx="1397762" cy="2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370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+H Section Header" preserve="1" userDrawn="1">
  <p:cSld name="E+H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Shape"/>
          <p:cNvSpPr>
            <a:spLocks/>
          </p:cNvSpPr>
          <p:nvPr userDrawn="1"/>
        </p:nvSpPr>
        <p:spPr>
          <a:xfrm>
            <a:off x="684214" y="2103437"/>
            <a:ext cx="8027986" cy="2484437"/>
          </a:xfrm>
          <a:prstGeom prst="rect">
            <a:avLst/>
          </a:prstGeom>
          <a:solidFill>
            <a:srgbClr val="C3C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84213" y="2103438"/>
            <a:ext cx="8027987" cy="248443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shBlueMargin"/>
          <p:cNvSpPr>
            <a:spLocks noChangeArrowheads="1"/>
          </p:cNvSpPr>
          <p:nvPr userDrawn="1"/>
        </p:nvSpPr>
        <p:spPr bwMode="auto">
          <a:xfrm>
            <a:off x="0" y="0"/>
            <a:ext cx="190500" cy="4698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2935901" y="4838699"/>
            <a:ext cx="571500" cy="153042"/>
          </a:xfrm>
        </p:spPr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684213" y="4838699"/>
            <a:ext cx="571500" cy="153042"/>
          </a:xfrm>
        </p:spPr>
        <p:txBody>
          <a:bodyPr/>
          <a:lstStyle/>
          <a:p>
            <a:r>
              <a:rPr lang="en-US" smtClean="0"/>
              <a:t>Slide </a:t>
            </a:r>
            <a:fld id="{C445AA3B-C634-4956-A533-66085A7C9727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3" name="shLine"/>
          <p:cNvSpPr>
            <a:spLocks noChangeShapeType="1"/>
          </p:cNvSpPr>
          <p:nvPr userDrawn="1"/>
        </p:nvSpPr>
        <p:spPr bwMode="gray">
          <a:xfrm flipV="1">
            <a:off x="684212" y="303213"/>
            <a:ext cx="8027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24" name="txtTitleHeader"/>
          <p:cNvSpPr>
            <a:spLocks noChangeArrowheads="1"/>
          </p:cNvSpPr>
          <p:nvPr userDrawn="1"/>
        </p:nvSpPr>
        <p:spPr bwMode="auto">
          <a:xfrm>
            <a:off x="684213" y="123477"/>
            <a:ext cx="8027987" cy="179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tabLst>
                <a:tab pos="4014000" algn="ctr"/>
                <a:tab pos="8028000" algn="r"/>
              </a:tabLst>
            </a:pPr>
            <a:r>
              <a:rPr lang="en-US" sz="1000" noProof="1" smtClean="0">
                <a:solidFill>
                  <a:srgbClr val="000000"/>
                </a:solidFill>
                <a:latin typeface="E+H Serif" pitchFamily="18" charset="0"/>
              </a:rPr>
              <a:t>Products	Solutions	Services</a:t>
            </a:r>
            <a:endParaRPr lang="en-US" sz="1000" noProof="1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4214" y="915989"/>
            <a:ext cx="8021636" cy="792162"/>
          </a:xfrm>
        </p:spPr>
        <p:txBody>
          <a:bodyPr numCol="2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xtDate"/>
          <p:cNvSpPr>
            <a:spLocks noChangeArrowheads="1"/>
          </p:cNvSpPr>
          <p:nvPr userDrawn="1"/>
        </p:nvSpPr>
        <p:spPr bwMode="auto">
          <a:xfrm>
            <a:off x="1802913" y="4838699"/>
            <a:ext cx="585788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r>
              <a:rPr lang="en-US" sz="800" noProof="1" smtClean="0">
                <a:solidFill>
                  <a:srgbClr val="000000"/>
                </a:solidFill>
                <a:latin typeface="E+H Serif" pitchFamily="18" charset="0"/>
              </a:rPr>
              <a:t>09/02/2016</a:t>
            </a:r>
            <a:endParaRPr lang="en-US" sz="800" noProof="1">
              <a:solidFill>
                <a:srgbClr val="000000"/>
              </a:solidFill>
              <a:latin typeface="E+H Serif" pitchFamily="18" charset="0"/>
            </a:endParaRPr>
          </a:p>
        </p:txBody>
      </p:sp>
      <p:pic>
        <p:nvPicPr>
          <p:cNvPr id="6" name="img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65" y="4786909"/>
            <a:ext cx="1397762" cy="283637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Image Slide" preserve="1" userDrawn="1">
  <p:cSld name="E+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Shape"/>
          <p:cNvSpPr>
            <a:spLocks/>
          </p:cNvSpPr>
          <p:nvPr userDrawn="1"/>
        </p:nvSpPr>
        <p:spPr>
          <a:xfrm>
            <a:off x="684213" y="915566"/>
            <a:ext cx="8027987" cy="3672308"/>
          </a:xfrm>
          <a:prstGeom prst="rect">
            <a:avLst/>
          </a:prstGeom>
          <a:solidFill>
            <a:srgbClr val="C3C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84213" y="915566"/>
            <a:ext cx="8027987" cy="367230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shBlueMargin"/>
          <p:cNvSpPr>
            <a:spLocks noChangeArrowheads="1"/>
          </p:cNvSpPr>
          <p:nvPr userDrawn="1"/>
        </p:nvSpPr>
        <p:spPr bwMode="auto">
          <a:xfrm>
            <a:off x="0" y="0"/>
            <a:ext cx="190500" cy="4698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53DF7C8-B447-42F1-A0DA-061099FCF0E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4194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Image Slide with legend" preserve="1" userDrawn="1">
  <p:cSld name="E+H Image Slid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Shape"/>
          <p:cNvSpPr>
            <a:spLocks/>
          </p:cNvSpPr>
          <p:nvPr userDrawn="1"/>
        </p:nvSpPr>
        <p:spPr>
          <a:xfrm>
            <a:off x="684213" y="915566"/>
            <a:ext cx="8027987" cy="3312368"/>
          </a:xfrm>
          <a:prstGeom prst="rect">
            <a:avLst/>
          </a:prstGeom>
          <a:solidFill>
            <a:srgbClr val="C3C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84213" y="915566"/>
            <a:ext cx="8027987" cy="331236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shBlueMargin"/>
          <p:cNvSpPr>
            <a:spLocks noChangeArrowheads="1"/>
          </p:cNvSpPr>
          <p:nvPr userDrawn="1"/>
        </p:nvSpPr>
        <p:spPr bwMode="auto">
          <a:xfrm>
            <a:off x="0" y="0"/>
            <a:ext cx="190500" cy="4698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08E3E8D-536E-461D-B10D-0952EE64F46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684213" y="4335463"/>
            <a:ext cx="8027987" cy="252412"/>
          </a:xfrm>
        </p:spPr>
        <p:txBody>
          <a:bodyPr wrap="none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380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Text" preserve="1" userDrawn="1">
  <p:cSld name="E+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868AECF-7212-478C-A2C8-D305ACC3034D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84213" y="915988"/>
            <a:ext cx="6624637" cy="367188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76213" indent="0">
              <a:buFontTx/>
              <a:buNone/>
              <a:defRPr/>
            </a:lvl2pPr>
            <a:lvl3pPr marL="360362" indent="0">
              <a:buFontTx/>
              <a:buNone/>
              <a:defRPr/>
            </a:lvl3pPr>
            <a:lvl4pPr marL="536575" indent="0">
              <a:buFontTx/>
              <a:buNone/>
              <a:defRPr/>
            </a:lvl4pPr>
            <a:lvl5pPr marL="71913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8336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Content" preserve="1" userDrawn="1">
  <p:cSld name="E+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FF84585-DBD8-47A3-9A1E-F2192831392A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684213" y="915988"/>
            <a:ext cx="6624637" cy="36718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8573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wo Bullet" preserve="1" userDrawn="1">
  <p:cSld name="E+H Tw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449391B-728C-4D03-84D7-A8581CA8464E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84211" y="915988"/>
            <a:ext cx="3888000" cy="36718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824028" y="915988"/>
            <a:ext cx="3888000" cy="36718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0466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xtTitle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11164"/>
            <a:ext cx="8027987" cy="32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txt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915988"/>
            <a:ext cx="66246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1031" name="shBlueMargin"/>
          <p:cNvSpPr>
            <a:spLocks noChangeArrowheads="1"/>
          </p:cNvSpPr>
          <p:nvPr/>
        </p:nvSpPr>
        <p:spPr bwMode="auto">
          <a:xfrm>
            <a:off x="0" y="0"/>
            <a:ext cx="190500" cy="4698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/>
            </a:endParaRPr>
          </a:p>
        </p:txBody>
      </p:sp>
      <p:sp>
        <p:nvSpPr>
          <p:cNvPr id="1029" name="txtPresen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5901" y="4838699"/>
            <a:ext cx="571500" cy="15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noProof="1">
                <a:solidFill>
                  <a:srgbClr val="000000"/>
                </a:solidFill>
                <a:latin typeface="E+H Serif"/>
              </a:defRPr>
            </a:lvl1pPr>
          </a:lstStyle>
          <a:p>
            <a:r>
              <a:rPr lang="en-US" dirty="0" smtClean="0"/>
              <a:t>A. Rieder</a:t>
            </a:r>
            <a:endParaRPr lang="en-US" dirty="0"/>
          </a:p>
        </p:txBody>
      </p:sp>
      <p:sp>
        <p:nvSpPr>
          <p:cNvPr id="1030" name="txt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213" y="4838699"/>
            <a:ext cx="571500" cy="15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800" noProof="1">
                <a:solidFill>
                  <a:srgbClr val="000000"/>
                </a:solidFill>
                <a:latin typeface="E+H Serif"/>
              </a:defRPr>
            </a:lvl1pPr>
          </a:lstStyle>
          <a:p>
            <a:r>
              <a:rPr lang="en-US" smtClean="0"/>
              <a:t>Slide </a:t>
            </a:r>
            <a:fld id="{504F543D-EC73-401D-89A7-572CC67C047E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33" name="shLine"/>
          <p:cNvSpPr>
            <a:spLocks noChangeShapeType="1"/>
          </p:cNvSpPr>
          <p:nvPr/>
        </p:nvSpPr>
        <p:spPr bwMode="gray">
          <a:xfrm flipV="1">
            <a:off x="684213" y="4692580"/>
            <a:ext cx="8027986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/>
            </a:endParaRPr>
          </a:p>
        </p:txBody>
      </p:sp>
      <p:sp>
        <p:nvSpPr>
          <p:cNvPr id="15" name="shLine"/>
          <p:cNvSpPr>
            <a:spLocks noChangeShapeType="1"/>
          </p:cNvSpPr>
          <p:nvPr/>
        </p:nvSpPr>
        <p:spPr bwMode="gray">
          <a:xfrm flipV="1">
            <a:off x="684213" y="766792"/>
            <a:ext cx="8027986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 pitchFamily="18" charset="0"/>
            </a:endParaRPr>
          </a:p>
        </p:txBody>
      </p:sp>
      <p:sp>
        <p:nvSpPr>
          <p:cNvPr id="11" name="txtDate"/>
          <p:cNvSpPr>
            <a:spLocks noChangeArrowheads="1"/>
          </p:cNvSpPr>
          <p:nvPr userDrawn="1"/>
        </p:nvSpPr>
        <p:spPr bwMode="auto">
          <a:xfrm>
            <a:off x="1802913" y="4838699"/>
            <a:ext cx="585788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r>
              <a:rPr lang="en-US" sz="800" noProof="1" smtClean="0">
                <a:solidFill>
                  <a:srgbClr val="000000"/>
                </a:solidFill>
                <a:latin typeface="E+H Serif" pitchFamily="18" charset="0"/>
              </a:rPr>
              <a:t>09/02/2016</a:t>
            </a:r>
            <a:endParaRPr lang="en-US" sz="800" noProof="1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84213" y="123478"/>
            <a:ext cx="8027987" cy="179735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pic>
        <p:nvPicPr>
          <p:cNvPr id="4" name="imgLogo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65" y="4786909"/>
            <a:ext cx="1397762" cy="163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4" r:id="rId2"/>
    <p:sldLayoutId id="2147483669" r:id="rId3"/>
    <p:sldLayoutId id="2147483668" r:id="rId4"/>
    <p:sldLayoutId id="2147483676" r:id="rId5"/>
    <p:sldLayoutId id="2147483677" r:id="rId6"/>
    <p:sldLayoutId id="2147483670" r:id="rId7"/>
    <p:sldLayoutId id="2147483671" r:id="rId8"/>
    <p:sldLayoutId id="2147483672" r:id="rId9"/>
    <p:sldLayoutId id="2147483673" r:id="rId10"/>
    <p:sldLayoutId id="2147483652" r:id="rId11"/>
    <p:sldLayoutId id="2147483654" r:id="rId12"/>
    <p:sldLayoutId id="2147483655" r:id="rId13"/>
    <p:sldLayoutId id="2147483674" r:id="rId14"/>
    <p:sldLayoutId id="2147483675" r:id="rId15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A8005C"/>
          </a:solidFill>
          <a:latin typeface="E+H Serif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9pPr>
    </p:titleStyle>
    <p:bodyStyle>
      <a:lvl1pPr marL="176213" indent="-176213" algn="l" rtl="0" eaLnBrk="1" fontAlgn="base" hangingPunct="1">
        <a:lnSpc>
          <a:spcPct val="110000"/>
        </a:lnSpc>
        <a:spcBef>
          <a:spcPts val="0"/>
        </a:spcBef>
        <a:spcAft>
          <a:spcPts val="600"/>
        </a:spcAft>
        <a:buClr>
          <a:srgbClr val="007CAA"/>
        </a:buClr>
        <a:buFont typeface="E+H Serif" pitchFamily="18" charset="0"/>
        <a:buChar char="•"/>
        <a:defRPr sz="1400">
          <a:solidFill>
            <a:srgbClr val="000000"/>
          </a:solidFill>
          <a:latin typeface="E+H Serif"/>
          <a:ea typeface="+mn-ea"/>
          <a:cs typeface="+mn-cs"/>
        </a:defRPr>
      </a:lvl1pPr>
      <a:lvl2pPr marL="360363" indent="-184150" algn="l" rtl="0" eaLnBrk="1" fontAlgn="base" hangingPunct="1">
        <a:lnSpc>
          <a:spcPct val="110000"/>
        </a:lnSpc>
        <a:spcBef>
          <a:spcPts val="0"/>
        </a:spcBef>
        <a:spcAft>
          <a:spcPts val="600"/>
        </a:spcAft>
        <a:buClr>
          <a:srgbClr val="007CAA"/>
        </a:buClr>
        <a:buFont typeface="E+H Serif" pitchFamily="18" charset="0"/>
        <a:buChar char="•"/>
        <a:defRPr sz="1400">
          <a:solidFill>
            <a:srgbClr val="000000"/>
          </a:solidFill>
          <a:latin typeface="E+H Serif"/>
        </a:defRPr>
      </a:lvl2pPr>
      <a:lvl3pPr marL="536575" indent="-176213" algn="l" rtl="0" eaLnBrk="1" fontAlgn="base" hangingPunct="1">
        <a:lnSpc>
          <a:spcPct val="110000"/>
        </a:lnSpc>
        <a:spcBef>
          <a:spcPts val="0"/>
        </a:spcBef>
        <a:spcAft>
          <a:spcPts val="400"/>
        </a:spcAft>
        <a:buClr>
          <a:srgbClr val="007CAA"/>
        </a:buClr>
        <a:buFont typeface="E+H Serif" pitchFamily="18" charset="0"/>
        <a:buChar char="•"/>
        <a:defRPr sz="1200">
          <a:solidFill>
            <a:srgbClr val="000000"/>
          </a:solidFill>
          <a:latin typeface="E+H Serif"/>
        </a:defRPr>
      </a:lvl3pPr>
      <a:lvl4pPr marL="719138" indent="-182563" algn="l" rtl="0" eaLnBrk="1" fontAlgn="base" hangingPunct="1">
        <a:lnSpc>
          <a:spcPct val="110000"/>
        </a:lnSpc>
        <a:spcBef>
          <a:spcPts val="0"/>
        </a:spcBef>
        <a:spcAft>
          <a:spcPts val="400"/>
        </a:spcAft>
        <a:buClr>
          <a:srgbClr val="007CAA"/>
        </a:buClr>
        <a:buFont typeface="E+H Serif" pitchFamily="18" charset="0"/>
        <a:buChar char="•"/>
        <a:defRPr sz="1200">
          <a:solidFill>
            <a:srgbClr val="000000"/>
          </a:solidFill>
          <a:latin typeface="E+H Serif"/>
        </a:defRPr>
      </a:lvl4pPr>
      <a:lvl5pPr marL="896938" indent="-177800" algn="l" rtl="0" eaLnBrk="1" fontAlgn="base" hangingPunct="1">
        <a:lnSpc>
          <a:spcPct val="110000"/>
        </a:lnSpc>
        <a:spcBef>
          <a:spcPts val="0"/>
        </a:spcBef>
        <a:spcAft>
          <a:spcPts val="400"/>
        </a:spcAft>
        <a:buClr>
          <a:srgbClr val="007CAA"/>
        </a:buClr>
        <a:buFont typeface="E+H Serif" pitchFamily="18" charset="0"/>
        <a:buChar char="•"/>
        <a:defRPr sz="1200">
          <a:solidFill>
            <a:srgbClr val="000000"/>
          </a:solidFill>
          <a:latin typeface="E+H Serif"/>
        </a:defRPr>
      </a:lvl5pPr>
      <a:lvl6pPr marL="22526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6pPr>
      <a:lvl7pPr marL="27098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7pPr>
      <a:lvl8pPr marL="31670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8pPr>
      <a:lvl9pPr marL="36242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684213" y="987997"/>
            <a:ext cx="8027987" cy="683653"/>
          </a:xfrm>
        </p:spPr>
        <p:txBody>
          <a:bodyPr/>
          <a:lstStyle/>
          <a:p>
            <a:r>
              <a:rPr lang="en-US" b="1" dirty="0" smtClean="0"/>
              <a:t>A. Rieder, H. Zhu, M. </a:t>
            </a:r>
            <a:r>
              <a:rPr lang="en-US" b="1" dirty="0" err="1" smtClean="0"/>
              <a:t>Wiesmann</a:t>
            </a:r>
            <a:endParaRPr lang="en-US" b="1" baseline="30000" dirty="0" smtClean="0"/>
          </a:p>
          <a:p>
            <a:r>
              <a:rPr lang="en-US" i="1" dirty="0" smtClean="0"/>
              <a:t>Endress+Hauser </a:t>
            </a:r>
            <a:r>
              <a:rPr lang="en-US" i="1" dirty="0" err="1" smtClean="0"/>
              <a:t>Flowtec</a:t>
            </a:r>
            <a:r>
              <a:rPr lang="en-US" i="1" dirty="0" smtClean="0"/>
              <a:t> AG, Am </a:t>
            </a:r>
            <a:r>
              <a:rPr lang="en-US" i="1" dirty="0" err="1" smtClean="0"/>
              <a:t>Lohmühlbach</a:t>
            </a:r>
            <a:r>
              <a:rPr lang="en-US" i="1" dirty="0" smtClean="0"/>
              <a:t> 12, 85356 </a:t>
            </a:r>
            <a:r>
              <a:rPr lang="en-US" i="1" dirty="0" err="1" smtClean="0"/>
              <a:t>Freising</a:t>
            </a:r>
            <a:r>
              <a:rPr lang="en-US" i="1" dirty="0" smtClean="0"/>
              <a:t>, Germany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br>
              <a:rPr lang="en-US" dirty="0" smtClean="0"/>
            </a:b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>
            <a:fillRect/>
          </a:stretch>
        </p:blipFill>
        <p:spPr/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1CFC38F-85B7-462E-969B-70FF693FEE12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  <p:pic>
        <p:nvPicPr>
          <p:cNvPr id="8" name="imgTitleImage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08150"/>
            <a:ext cx="8953500" cy="29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Sensitivities and accuracies - </a:t>
                </a:r>
                <a:r>
                  <a:rPr lang="en-US" dirty="0" err="1"/>
                  <a:t>Process</a:t>
                </a:r>
                <a:r>
                  <a:rPr lang="en-US" dirty="0"/>
                  <a:t> </a:t>
                </a:r>
                <a:r>
                  <a:rPr lang="en-US" dirty="0" err="1" smtClean="0"/>
                  <a:t>influences</a:t>
                </a:r>
                <a:r>
                  <a:rPr lang="en-US" dirty="0" smtClean="0"/>
                  <a:t> - </a:t>
                </a:r>
                <a:r>
                  <a:rPr lang="en-US" dirty="0"/>
                  <a:t>Process </a:t>
                </a:r>
                <a:r>
                  <a:rPr lang="en-US" dirty="0" err="1"/>
                  <a:t>pressure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746" t="-2777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Optimized tube shape and braces</a:t>
            </a:r>
          </a:p>
          <a:p>
            <a:r>
              <a:rPr lang="en-US" dirty="0" smtClean="0"/>
              <a:t>Hydro formed tubes</a:t>
            </a:r>
          </a:p>
          <a:p>
            <a:r>
              <a:rPr lang="en-US" dirty="0" smtClean="0"/>
              <a:t>Small residuum -0.015 kg/m³/bar</a:t>
            </a:r>
          </a:p>
          <a:p>
            <a:r>
              <a:rPr lang="en-US" dirty="0" smtClean="0"/>
              <a:t>Repeatable and linear sensitivity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99368"/>
            <a:ext cx="5135715" cy="347258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1710"/>
            <a:ext cx="3260018" cy="243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3FF7FA9-D853-4C39-AA1B-2700B96E181E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1059582"/>
            <a:ext cx="4777996" cy="331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Sensitivities and accuracies - </a:t>
                </a:r>
                <a:r>
                  <a:rPr lang="en-US" dirty="0" err="1"/>
                  <a:t>Process</a:t>
                </a:r>
                <a:r>
                  <a:rPr lang="en-US" dirty="0"/>
                  <a:t> </a:t>
                </a:r>
                <a:r>
                  <a:rPr lang="en-US" dirty="0" err="1" smtClean="0"/>
                  <a:t>influences</a:t>
                </a:r>
                <a:r>
                  <a:rPr lang="en-US" dirty="0" smtClean="0"/>
                  <a:t> - </a:t>
                </a:r>
                <a:r>
                  <a:rPr lang="en-US" dirty="0"/>
                  <a:t>Flow </a:t>
                </a:r>
                <a:r>
                  <a:rPr lang="en-US" dirty="0" err="1"/>
                  <a:t>velocity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746" t="-2777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platzhalter 4"/>
              <p:cNvSpPr>
                <a:spLocks noGrp="1"/>
              </p:cNvSpPr>
              <p:nvPr>
                <p:ph type="body" sz="quarter" idx="19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Flow </a:t>
                </a:r>
                <a:r>
                  <a:rPr lang="en-US" dirty="0" err="1" smtClean="0"/>
                  <a:t>velocity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generates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centrifugal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force</a:t>
                </a:r>
                <a:endParaRPr lang="en-US" dirty="0" smtClean="0"/>
              </a:p>
              <a:p>
                <a:r>
                  <a:rPr lang="en-US" dirty="0" err="1"/>
                  <a:t>S</a:t>
                </a:r>
                <a:r>
                  <a:rPr lang="en-US" dirty="0" err="1" smtClean="0"/>
                  <a:t>tiffening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effect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of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tube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compensated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blipFill rotWithShape="1">
                <a:blip r:embed="rId4"/>
                <a:stretch>
                  <a:fillRect l="-1656" t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851670"/>
            <a:ext cx="34203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DF5D0EF-26F2-4A5E-8321-8979847FB971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Sensitivities and accuracies – Fluid properties - </a:t>
                </a:r>
                <a:r>
                  <a:rPr lang="en-US" dirty="0"/>
                  <a:t>Fluid </a:t>
                </a:r>
                <a:r>
                  <a:rPr lang="en-US" dirty="0" err="1"/>
                  <a:t>density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746" t="-2777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Linearity across </a:t>
            </a:r>
            <a:r>
              <a:rPr lang="en-US" dirty="0" smtClean="0"/>
              <a:t>fluid density</a:t>
            </a:r>
            <a:endParaRPr lang="en-US" dirty="0" smtClean="0"/>
          </a:p>
          <a:p>
            <a:r>
              <a:rPr lang="en-US" dirty="0" smtClean="0"/>
              <a:t>11 different fluids  at 25°C tested</a:t>
            </a:r>
          </a:p>
          <a:p>
            <a:r>
              <a:rPr lang="en-US" dirty="0" smtClean="0"/>
              <a:t>Densities of air and liquids </a:t>
            </a:r>
          </a:p>
          <a:p>
            <a:pPr marL="0" indent="0">
              <a:buNone/>
            </a:pPr>
            <a:r>
              <a:rPr lang="en-US" dirty="0" smtClean="0"/>
              <a:t>    from 745 kg/m³  to 1612 kg/m³</a:t>
            </a:r>
          </a:p>
          <a:p>
            <a:r>
              <a:rPr lang="en-US" dirty="0" smtClean="0"/>
              <a:t>UKAS certificate issued by </a:t>
            </a:r>
          </a:p>
          <a:p>
            <a:pPr marL="0" indent="0">
              <a:buNone/>
            </a:pPr>
            <a:r>
              <a:rPr lang="en-US" dirty="0" smtClean="0"/>
              <a:t>    H&amp;D Fitzgerald Ltd. 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88" y="1005962"/>
            <a:ext cx="5435788" cy="3474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2" y="3111810"/>
            <a:ext cx="2862703" cy="103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444FC8F-4CAC-4125-9E8E-AA707B036A2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Sensitivities and accuracies – Fluid properties </a:t>
                </a:r>
                <a:r>
                  <a:rPr lang="en-US" dirty="0"/>
                  <a:t>- Fluid </a:t>
                </a:r>
                <a:r>
                  <a:rPr lang="en-US" dirty="0" smtClean="0"/>
                  <a:t>viscosity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746" t="-2777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Compensated viscosity effect</a:t>
            </a:r>
          </a:p>
          <a:p>
            <a:r>
              <a:rPr lang="en-US" dirty="0" smtClean="0"/>
              <a:t>11 different fluids  at 25°C tested</a:t>
            </a:r>
          </a:p>
          <a:p>
            <a:r>
              <a:rPr lang="en-US" dirty="0" smtClean="0"/>
              <a:t>Viscosities up to 2885 </a:t>
            </a:r>
            <a:r>
              <a:rPr lang="en-US" dirty="0" err="1" smtClean="0"/>
              <a:t>mPa∙s</a:t>
            </a:r>
            <a:endParaRPr lang="en-US" dirty="0" smtClean="0"/>
          </a:p>
          <a:p>
            <a:r>
              <a:rPr lang="en-US" dirty="0" smtClean="0"/>
              <a:t>UKAS certificate issued by </a:t>
            </a:r>
          </a:p>
          <a:p>
            <a:pPr marL="0" indent="0">
              <a:buNone/>
            </a:pPr>
            <a:r>
              <a:rPr lang="en-US" dirty="0" smtClean="0"/>
              <a:t>    H&amp;D Fitzgerald Ltd. 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6" y="987574"/>
            <a:ext cx="5500472" cy="351330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2" y="3111810"/>
            <a:ext cx="2862703" cy="103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E598518-5D37-4A4C-8231-6C526A67C770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469" y="411164"/>
            <a:ext cx="8027987" cy="324382"/>
          </a:xfrm>
        </p:spPr>
        <p:txBody>
          <a:bodyPr/>
          <a:lstStyle/>
          <a:p>
            <a:r>
              <a:rPr lang="en-US" dirty="0" smtClean="0"/>
              <a:t>Sensitivities and accuracies – Fluid properties – Entrained gas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684213" y="915988"/>
            <a:ext cx="8100255" cy="3671887"/>
          </a:xfrm>
        </p:spPr>
        <p:txBody>
          <a:bodyPr/>
          <a:lstStyle/>
          <a:p>
            <a:r>
              <a:rPr lang="en-US" dirty="0" smtClean="0"/>
              <a:t>Entrained gas in liquid rises compressibility of the mixture significantly</a:t>
            </a:r>
          </a:p>
          <a:p>
            <a:r>
              <a:rPr lang="en-US" dirty="0" smtClean="0"/>
              <a:t>Higher compressibility increases mixture amplitude and thus causes positive density deviation</a:t>
            </a:r>
          </a:p>
          <a:p>
            <a:r>
              <a:rPr lang="en-US" dirty="0" smtClean="0"/>
              <a:t>Using simultaneously driven higher order mode, error compensation called MFT is implemented     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pic>
        <p:nvPicPr>
          <p:cNvPr id="7" name="f1.avi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20" y="1794844"/>
            <a:ext cx="3368332" cy="2469094"/>
          </a:xfrm>
          <a:prstGeom prst="rect">
            <a:avLst/>
          </a:prstGeom>
        </p:spPr>
      </p:pic>
      <p:pic>
        <p:nvPicPr>
          <p:cNvPr id="8" name="f3.avi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43658"/>
            <a:ext cx="3368332" cy="246909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83568" y="4299942"/>
            <a:ext cx="138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+H Serif" pitchFamily="18" charset="0"/>
              </a:rPr>
              <a:t>Working mode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72000" y="429994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+H Serif" pitchFamily="18" charset="0"/>
              </a:rPr>
              <a:t>Higher order mode</a:t>
            </a:r>
          </a:p>
        </p:txBody>
      </p:sp>
      <p:sp>
        <p:nvSpPr>
          <p:cNvPr id="11" name="Rechteck 10"/>
          <p:cNvSpPr/>
          <p:nvPr/>
        </p:nvSpPr>
        <p:spPr>
          <a:xfrm>
            <a:off x="771620" y="1794844"/>
            <a:ext cx="606004" cy="452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650072" y="1743658"/>
            <a:ext cx="606004" cy="452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4B84960-140C-4775-9740-BCD9FE541492}" type="slidenum">
              <a:rPr lang="en-US" smtClean="0"/>
              <a:t>14</a:t>
            </a:fld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11164"/>
            <a:ext cx="8027987" cy="324382"/>
          </a:xfrm>
        </p:spPr>
        <p:txBody>
          <a:bodyPr/>
          <a:lstStyle/>
          <a:p>
            <a:r>
              <a:rPr lang="en-US" dirty="0" smtClean="0"/>
              <a:t>Sensitivities and accuracies – Fluid properties - Corrosion, abrasion and coating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Corrosion, abrasion and coating can cause wrong density reading</a:t>
            </a:r>
          </a:p>
          <a:p>
            <a:r>
              <a:rPr lang="en-US" dirty="0" smtClean="0"/>
              <a:t>New Heartbeat </a:t>
            </a:r>
            <a:r>
              <a:rPr lang="en-US" dirty="0" err="1" smtClean="0"/>
              <a:t>Technology</a:t>
            </a:r>
            <a:r>
              <a:rPr lang="en-US" baseline="30000" dirty="0" err="1" smtClean="0"/>
              <a:t>TM</a:t>
            </a:r>
            <a:r>
              <a:rPr lang="en-US" dirty="0" smtClean="0"/>
              <a:t> helps to detect these effects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35546"/>
            <a:ext cx="2448272" cy="103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707654"/>
            <a:ext cx="5359000" cy="27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347864" y="4407954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+H Serif" pitchFamily="18" charset="0"/>
              </a:rPr>
              <a:t>Time in h</a:t>
            </a:r>
          </a:p>
        </p:txBody>
      </p:sp>
      <p:sp>
        <p:nvSpPr>
          <p:cNvPr id="11" name="Textfeld 10"/>
          <p:cNvSpPr txBox="1"/>
          <p:nvPr/>
        </p:nvSpPr>
        <p:spPr>
          <a:xfrm rot="-5400000">
            <a:off x="-363647" y="2755739"/>
            <a:ext cx="24913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E+H Serif" pitchFamily="18" charset="0"/>
              </a:rPr>
              <a:t>Heartbeat </a:t>
            </a:r>
            <a:r>
              <a:rPr lang="en-US" sz="1500" dirty="0" err="1" smtClean="0">
                <a:latin typeface="E+H Serif" pitchFamily="18" charset="0"/>
              </a:rPr>
              <a:t>Sensorintegrity</a:t>
            </a:r>
            <a:endParaRPr lang="en-US" sz="1500" dirty="0" smtClean="0">
              <a:latin typeface="E+H Serif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19872" y="2299977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+H Serif" pitchFamily="18" charset="0"/>
              </a:rPr>
              <a:t>Abrasion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4200EC1-A652-402E-B877-DB57F05073AE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540" y="411164"/>
            <a:ext cx="8027987" cy="324382"/>
          </a:xfrm>
        </p:spPr>
        <p:txBody>
          <a:bodyPr/>
          <a:lstStyle/>
          <a:p>
            <a:r>
              <a:rPr lang="en-US" dirty="0" smtClean="0"/>
              <a:t>Sensitivities and accuracies – Environmental effects – Temperature and radiation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684213" y="915988"/>
            <a:ext cx="3491743" cy="3671887"/>
          </a:xfrm>
        </p:spPr>
        <p:txBody>
          <a:bodyPr/>
          <a:lstStyle/>
          <a:p>
            <a:r>
              <a:rPr lang="en-US" dirty="0" smtClean="0"/>
              <a:t>Environmental temperature and </a:t>
            </a:r>
            <a:r>
              <a:rPr lang="en-US" dirty="0" smtClean="0"/>
              <a:t>sunshine </a:t>
            </a:r>
            <a:r>
              <a:rPr lang="en-US" dirty="0" smtClean="0"/>
              <a:t>often distort density measurement </a:t>
            </a:r>
          </a:p>
          <a:p>
            <a:r>
              <a:rPr lang="en-US" dirty="0" smtClean="0"/>
              <a:t>Tube shape and optimal position of housing temperature sensor minimize this influences     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46" y="879562"/>
            <a:ext cx="4891854" cy="365304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3" y="2139703"/>
            <a:ext cx="3339623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F887EE2-866C-4DB6-83B4-843DA91FF4FC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851670"/>
            <a:ext cx="4355504" cy="270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Sensitivities and accuracies – Environmental effects - Forces and vibrations 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791581" y="882738"/>
            <a:ext cx="4176464" cy="3671887"/>
          </a:xfrm>
        </p:spPr>
        <p:txBody>
          <a:bodyPr/>
          <a:lstStyle/>
          <a:p>
            <a:r>
              <a:rPr lang="en-US" dirty="0" smtClean="0"/>
              <a:t>Tube shape and housing stiffness optimized</a:t>
            </a:r>
          </a:p>
          <a:p>
            <a:r>
              <a:rPr lang="en-US" dirty="0" smtClean="0"/>
              <a:t>Overall meter size and weight still compact and light</a:t>
            </a:r>
          </a:p>
          <a:p>
            <a:r>
              <a:rPr lang="en-US" dirty="0" smtClean="0"/>
              <a:t>Moderate working frequency offers immunity against the influence of external vibrations which are typically at low frequencies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2D9A1CB-603F-472F-821D-4C82DBD133D1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Sensitivities and accuracies – Environmental effects - Meter orientation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684213" y="915988"/>
            <a:ext cx="4247827" cy="3671887"/>
          </a:xfrm>
        </p:spPr>
        <p:txBody>
          <a:bodyPr/>
          <a:lstStyle/>
          <a:p>
            <a:r>
              <a:rPr lang="en-US" dirty="0" smtClean="0"/>
              <a:t>Effect depending on meter orientation with respect to the earth’s gravity</a:t>
            </a:r>
          </a:p>
          <a:p>
            <a:r>
              <a:rPr lang="en-US" dirty="0" smtClean="0"/>
              <a:t>Tube mass give rise to tension or compression along straight measuring tube segments</a:t>
            </a:r>
          </a:p>
          <a:p>
            <a:r>
              <a:rPr lang="en-US" dirty="0" smtClean="0"/>
              <a:t>Changing resonance frequency and density reading</a:t>
            </a:r>
          </a:p>
          <a:p>
            <a:r>
              <a:rPr lang="en-US" dirty="0" smtClean="0"/>
              <a:t>Automatic compensation by giving installation angle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1599642"/>
            <a:ext cx="3668254" cy="292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BA547-9654-46CB-809E-98D38C49273E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684213" y="915988"/>
            <a:ext cx="6732103" cy="3671887"/>
          </a:xfrm>
        </p:spPr>
        <p:txBody>
          <a:bodyPr/>
          <a:lstStyle/>
          <a:p>
            <a:r>
              <a:rPr lang="en-US" dirty="0" smtClean="0"/>
              <a:t>New type of </a:t>
            </a:r>
            <a:r>
              <a:rPr lang="en-US" dirty="0" err="1" smtClean="0"/>
              <a:t>Coriolis</a:t>
            </a:r>
            <a:r>
              <a:rPr lang="en-US" dirty="0" smtClean="0"/>
              <a:t> mass flow </a:t>
            </a:r>
            <a:r>
              <a:rPr lang="en-US" dirty="0" smtClean="0"/>
              <a:t>meter E+H </a:t>
            </a:r>
            <a:r>
              <a:rPr lang="en-US" dirty="0" err="1" smtClean="0"/>
              <a:t>P</a:t>
            </a:r>
            <a:r>
              <a:rPr lang="en-US" dirty="0" err="1" smtClean="0"/>
              <a:t>romass</a:t>
            </a:r>
            <a:r>
              <a:rPr lang="en-US" dirty="0" smtClean="0"/>
              <a:t> Q </a:t>
            </a:r>
            <a:r>
              <a:rPr lang="en-US" dirty="0" smtClean="0"/>
              <a:t>was presented</a:t>
            </a:r>
          </a:p>
          <a:p>
            <a:r>
              <a:rPr lang="en-US" dirty="0" smtClean="0"/>
              <a:t>During development process FEM and CFD simulation in symbiosis with experimental approach have been used</a:t>
            </a:r>
          </a:p>
          <a:p>
            <a:r>
              <a:rPr lang="en-US" dirty="0" smtClean="0"/>
              <a:t>Meter was tested both internally as well as third party across a broad range of process parameters, fluid properties as well as environmental and installation conditions</a:t>
            </a:r>
          </a:p>
          <a:p>
            <a:r>
              <a:rPr lang="en-US" dirty="0" smtClean="0"/>
              <a:t>Meter delivers robust fluid density measurement in the field within ±0.2 kg/m³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4B0FD88-4D91-4799-922E-752923B86AB9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sp>
        <p:nvSpPr>
          <p:cNvPr id="11" name="Textplatzhalter 4"/>
          <p:cNvSpPr txBox="1">
            <a:spLocks/>
          </p:cNvSpPr>
          <p:nvPr/>
        </p:nvSpPr>
        <p:spPr bwMode="auto">
          <a:xfrm>
            <a:off x="683568" y="915566"/>
            <a:ext cx="66246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CAA"/>
              </a:buClr>
              <a:buFont typeface="E+H Serif" pitchFamily="18" charset="0"/>
              <a:buChar char="•"/>
              <a:defRPr sz="1400">
                <a:solidFill>
                  <a:srgbClr val="000000"/>
                </a:solidFill>
                <a:latin typeface="E+H Serif"/>
                <a:ea typeface="+mn-ea"/>
                <a:cs typeface="+mn-cs"/>
              </a:defRPr>
            </a:lvl1pPr>
            <a:lvl2pPr marL="360363" indent="-18415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CAA"/>
              </a:buClr>
              <a:buFont typeface="E+H Serif" pitchFamily="18" charset="0"/>
              <a:buChar char="•"/>
              <a:defRPr sz="1400">
                <a:solidFill>
                  <a:srgbClr val="000000"/>
                </a:solidFill>
                <a:latin typeface="E+H Serif"/>
              </a:defRPr>
            </a:lvl2pPr>
            <a:lvl3pPr marL="536575" indent="-17621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7CAA"/>
              </a:buClr>
              <a:buFont typeface="E+H Serif" pitchFamily="18" charset="0"/>
              <a:buChar char="•"/>
              <a:defRPr sz="1200">
                <a:solidFill>
                  <a:srgbClr val="000000"/>
                </a:solidFill>
                <a:latin typeface="E+H Serif"/>
              </a:defRPr>
            </a:lvl3pPr>
            <a:lvl4pPr marL="719138" indent="-182563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7CAA"/>
              </a:buClr>
              <a:buFont typeface="E+H Serif" pitchFamily="18" charset="0"/>
              <a:buChar char="•"/>
              <a:defRPr sz="1200">
                <a:solidFill>
                  <a:srgbClr val="000000"/>
                </a:solidFill>
                <a:latin typeface="E+H Serif"/>
              </a:defRPr>
            </a:lvl4pPr>
            <a:lvl5pPr marL="896938" indent="-1778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007CAA"/>
              </a:buClr>
              <a:buFont typeface="E+H Serif" pitchFamily="18" charset="0"/>
              <a:buChar char="•"/>
              <a:defRPr sz="1200">
                <a:solidFill>
                  <a:srgbClr val="000000"/>
                </a:solidFill>
                <a:latin typeface="E+H Serif"/>
              </a:defRPr>
            </a:lvl5pPr>
            <a:lvl6pPr marL="22526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1793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Flow Meter</a:t>
            </a:r>
            <a:endParaRPr lang="en-US" sz="1200" dirty="0" smtClean="0"/>
          </a:p>
          <a:p>
            <a:r>
              <a:rPr lang="en-US" dirty="0" smtClean="0"/>
              <a:t>Sensitivities and accuracies</a:t>
            </a:r>
          </a:p>
          <a:p>
            <a:pPr lvl="1"/>
            <a:r>
              <a:rPr lang="en-US" dirty="0" smtClean="0"/>
              <a:t>Process influences</a:t>
            </a:r>
          </a:p>
          <a:p>
            <a:pPr lvl="1"/>
            <a:r>
              <a:rPr lang="en-US" dirty="0" smtClean="0"/>
              <a:t>Fluid Properties</a:t>
            </a:r>
          </a:p>
          <a:p>
            <a:pPr lvl="1"/>
            <a:r>
              <a:rPr lang="en-US" dirty="0" smtClean="0"/>
              <a:t>Environmental and installation effects 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E84E515-1F88-4F00-9F41-82ADE5292432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684213" y="915988"/>
            <a:ext cx="7020135" cy="3671887"/>
          </a:xfrm>
        </p:spPr>
        <p:txBody>
          <a:bodyPr/>
          <a:lstStyle/>
          <a:p>
            <a:r>
              <a:rPr lang="en-US" dirty="0" smtClean="0"/>
              <a:t>Additionally to mass flow multi-variable </a:t>
            </a:r>
            <a:r>
              <a:rPr lang="en-US" dirty="0" err="1" smtClean="0"/>
              <a:t>Coriolis</a:t>
            </a:r>
            <a:r>
              <a:rPr lang="en-US" dirty="0" smtClean="0"/>
              <a:t> mass flow meters also determine temperature and density</a:t>
            </a:r>
          </a:p>
          <a:p>
            <a:r>
              <a:rPr lang="en-US" dirty="0" smtClean="0"/>
              <a:t>Precise density measurement performance under real world process conditions is important for ...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Volumetric custody transfer and meter proving in the Oil &amp; Gas industry</a:t>
            </a:r>
          </a:p>
          <a:p>
            <a:pPr marL="176213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High end concentration measurement in Food &amp; Beverage industry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 in general density is a key indicator of the process fluid quality in all industries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BC95739-523C-4B28-93B3-80DD544B2C38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Meter -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84213" y="915988"/>
            <a:ext cx="4607867" cy="3671887"/>
          </a:xfrm>
        </p:spPr>
        <p:txBody>
          <a:bodyPr/>
          <a:lstStyle/>
          <a:p>
            <a:r>
              <a:rPr lang="en-US" dirty="0" err="1" smtClean="0"/>
              <a:t>Coriolis</a:t>
            </a:r>
            <a:r>
              <a:rPr lang="en-US" dirty="0" smtClean="0"/>
              <a:t> mass flow meter </a:t>
            </a:r>
            <a:r>
              <a:rPr lang="en-US" dirty="0" err="1" smtClean="0"/>
              <a:t>Proline</a:t>
            </a:r>
            <a:r>
              <a:rPr lang="en-US" dirty="0" smtClean="0"/>
              <a:t> 300 </a:t>
            </a:r>
            <a:r>
              <a:rPr lang="en-US" dirty="0" err="1" smtClean="0"/>
              <a:t>Promass</a:t>
            </a:r>
            <a:r>
              <a:rPr lang="en-US" dirty="0" smtClean="0"/>
              <a:t> Q</a:t>
            </a:r>
          </a:p>
          <a:p>
            <a:r>
              <a:rPr lang="en-US" dirty="0" smtClean="0"/>
              <a:t>Light weight, compact and drainable</a:t>
            </a:r>
          </a:p>
          <a:p>
            <a:r>
              <a:rPr lang="en-US" dirty="0" smtClean="0"/>
              <a:t>Four different line sizes from 1” to 4”</a:t>
            </a:r>
          </a:p>
          <a:p>
            <a:r>
              <a:rPr lang="en-US" dirty="0" smtClean="0"/>
              <a:t>All industry standard process connections</a:t>
            </a:r>
          </a:p>
          <a:p>
            <a:r>
              <a:rPr lang="en-US" dirty="0" smtClean="0"/>
              <a:t>All standard outputs and communication protocols </a:t>
            </a:r>
          </a:p>
          <a:p>
            <a:r>
              <a:rPr lang="en-US" dirty="0" smtClean="0"/>
              <a:t>Process temperature range -196°C … 205°C </a:t>
            </a:r>
          </a:p>
          <a:p>
            <a:r>
              <a:rPr lang="en-US" dirty="0" smtClean="0"/>
              <a:t>Process pressure range 0 bar … 100 bar</a:t>
            </a:r>
          </a:p>
          <a:p>
            <a:r>
              <a:rPr lang="en-US" dirty="0" smtClean="0"/>
              <a:t>Secondary safety containment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pic>
        <p:nvPicPr>
          <p:cNvPr id="7" name="Grafik 6" descr="PromassQ300_PP01_FB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79562"/>
            <a:ext cx="3112435" cy="36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9EEE006-7341-4126-9DDF-B3804C598B41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95" y="915566"/>
            <a:ext cx="4329477" cy="345971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Meter – Internal Structure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684214" y="915988"/>
            <a:ext cx="3806782" cy="3671887"/>
          </a:xfrm>
        </p:spPr>
        <p:txBody>
          <a:bodyPr/>
          <a:lstStyle/>
          <a:p>
            <a:r>
              <a:rPr lang="en-US" dirty="0" smtClean="0"/>
              <a:t>Two parallel and bent measuring tubes</a:t>
            </a:r>
          </a:p>
          <a:p>
            <a:r>
              <a:rPr lang="en-US" dirty="0" smtClean="0"/>
              <a:t>Connected via flow splitters to process line</a:t>
            </a:r>
          </a:p>
          <a:p>
            <a:r>
              <a:rPr lang="en-US" dirty="0" smtClean="0"/>
              <a:t>Coupling elements at inlet and outlet define oscillation length of working mode</a:t>
            </a:r>
          </a:p>
          <a:p>
            <a:pPr marL="200025" indent="-200025">
              <a:buSzPct val="100000"/>
              <a:buFont typeface="E+H Serif"/>
              <a:buChar char="•"/>
            </a:pPr>
            <a:r>
              <a:rPr lang="en-US" dirty="0" smtClean="0"/>
              <a:t>Electro-dynamic driver at the tube center generates harmonic tube vibration at resonance frequency and constant amplitude</a:t>
            </a:r>
          </a:p>
          <a:p>
            <a:pPr marL="200025" indent="-200025">
              <a:buSzPct val="100000"/>
              <a:buFont typeface="E+H Serif"/>
              <a:buChar char="•"/>
            </a:pPr>
            <a:r>
              <a:rPr lang="en-US" dirty="0" smtClean="0"/>
              <a:t>Two electro-dynamic sensors at tube inlet and outlet detect tube vibration</a:t>
            </a:r>
          </a:p>
          <a:p>
            <a:pPr marL="200025" indent="-200025">
              <a:buSzPct val="100000"/>
              <a:buFont typeface="E+H Serif"/>
              <a:buChar char="•"/>
            </a:pPr>
            <a:r>
              <a:rPr lang="en-US" dirty="0" smtClean="0"/>
              <a:t>Temperature sensors at measuring tube and housing</a:t>
            </a:r>
          </a:p>
          <a:p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56BE51E-F25C-4A7E-82CA-324359460EE0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4283968" y="915566"/>
            <a:ext cx="4365714" cy="35504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Meter – Working Principle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platzhalter 4"/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684213" y="915988"/>
                <a:ext cx="4391843" cy="3671887"/>
              </a:xfrm>
            </p:spPr>
            <p:txBody>
              <a:bodyPr/>
              <a:lstStyle/>
              <a:p>
                <a:pPr marL="200025" indent="-200025">
                  <a:buSzPct val="100000"/>
                  <a:buFont typeface="E+H Serif"/>
                  <a:buChar char="•"/>
                </a:pPr>
                <a:r>
                  <a:rPr lang="en-US" dirty="0" smtClean="0"/>
                  <a:t>Both </a:t>
                </a:r>
                <a:r>
                  <a:rPr lang="en-US" dirty="0"/>
                  <a:t>tubes vibrate in opposite </a:t>
                </a:r>
                <a:r>
                  <a:rPr lang="en-US" dirty="0" smtClean="0"/>
                  <a:t>directions so system </a:t>
                </a:r>
                <a:r>
                  <a:rPr lang="en-US" dirty="0"/>
                  <a:t>is </a:t>
                </a:r>
                <a:r>
                  <a:rPr lang="en-US" dirty="0" smtClean="0"/>
                  <a:t>balanced</a:t>
                </a:r>
                <a:endParaRPr lang="en-US" dirty="0"/>
              </a:p>
              <a:p>
                <a:pPr marL="200025" indent="-200025">
                  <a:buSzPct val="100000"/>
                  <a:buFont typeface="E+H Serif"/>
                  <a:buChar char="•"/>
                </a:pPr>
                <a:r>
                  <a:rPr lang="en-US" dirty="0"/>
                  <a:t>Equivalent to a tuning </a:t>
                </a:r>
                <a:r>
                  <a:rPr lang="en-US" dirty="0" smtClean="0"/>
                  <a:t>fork </a:t>
                </a:r>
                <a:r>
                  <a:rPr lang="en-US" dirty="0"/>
                  <a:t>energy is </a:t>
                </a:r>
                <a:r>
                  <a:rPr lang="en-US" dirty="0" smtClean="0"/>
                  <a:t>conserved in oscillator</a:t>
                </a:r>
              </a:p>
              <a:p>
                <a:pPr marL="200025" indent="-200025">
                  <a:buSzPct val="100000"/>
                  <a:buFont typeface="E+H Serif"/>
                  <a:buChar char="•"/>
                </a:pPr>
                <a:r>
                  <a:rPr lang="en-US" dirty="0" smtClean="0"/>
                  <a:t>Fluid</a:t>
                </a:r>
                <a:r>
                  <a:rPr lang="en-US" dirty="0"/>
                  <a:t> d</a:t>
                </a:r>
                <a:r>
                  <a:rPr lang="en-US" dirty="0" smtClean="0"/>
                  <a:t>ensity </a:t>
                </a:r>
                <a:r>
                  <a:rPr lang="en-US" i="1" dirty="0" smtClean="0">
                    <a:sym typeface="Symbol"/>
                  </a:rPr>
                  <a:t></a:t>
                </a:r>
                <a:r>
                  <a:rPr lang="en-US" dirty="0" smtClean="0"/>
                  <a:t> is derived from raw resonance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𝛾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		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/>
                  <a:t>    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𝜂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		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684213" y="915988"/>
                <a:ext cx="4391843" cy="3671887"/>
              </a:xfrm>
              <a:blipFill rotWithShape="1">
                <a:blip r:embed="rId3"/>
                <a:stretch>
                  <a:fillRect l="-2497" t="-1327" r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05F7EB1-1460-442D-984E-565319D1C8F3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Sensitivities and accuracies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Process influences</a:t>
            </a:r>
          </a:p>
          <a:p>
            <a:pPr lvl="1"/>
            <a:r>
              <a:rPr lang="en-US" sz="1200" dirty="0" smtClean="0"/>
              <a:t>Fluid temperature</a:t>
            </a:r>
          </a:p>
          <a:p>
            <a:pPr lvl="1"/>
            <a:r>
              <a:rPr lang="en-US" sz="1200" dirty="0" smtClean="0"/>
              <a:t>Process pressure</a:t>
            </a:r>
          </a:p>
          <a:p>
            <a:pPr lvl="1"/>
            <a:r>
              <a:rPr lang="en-US" sz="1200" dirty="0" smtClean="0"/>
              <a:t>Flow velocity</a:t>
            </a:r>
          </a:p>
          <a:p>
            <a:r>
              <a:rPr lang="en-US" dirty="0" smtClean="0"/>
              <a:t>Fluid properties </a:t>
            </a:r>
          </a:p>
          <a:p>
            <a:pPr lvl="1"/>
            <a:r>
              <a:rPr lang="en-US" sz="1200" dirty="0" smtClean="0"/>
              <a:t>Fluid density</a:t>
            </a:r>
          </a:p>
          <a:p>
            <a:pPr lvl="1"/>
            <a:r>
              <a:rPr lang="en-US" sz="1200" dirty="0" smtClean="0"/>
              <a:t>Fluid viscosity</a:t>
            </a:r>
          </a:p>
          <a:p>
            <a:pPr lvl="1"/>
            <a:r>
              <a:rPr lang="en-US" sz="1200" dirty="0" smtClean="0"/>
              <a:t>Fluid compressibility and entrained gas</a:t>
            </a:r>
          </a:p>
          <a:p>
            <a:pPr lvl="1"/>
            <a:r>
              <a:rPr lang="en-US" sz="1200" dirty="0" smtClean="0"/>
              <a:t>Corrosion, abrasion and coating</a:t>
            </a:r>
          </a:p>
          <a:p>
            <a:r>
              <a:rPr lang="en-US" dirty="0" smtClean="0"/>
              <a:t>Environmental and installation effects </a:t>
            </a:r>
          </a:p>
          <a:p>
            <a:pPr lvl="1"/>
            <a:r>
              <a:rPr lang="en-US" sz="1200" dirty="0" smtClean="0"/>
              <a:t>Environmental temperature and radiation</a:t>
            </a:r>
          </a:p>
          <a:p>
            <a:pPr lvl="1"/>
            <a:r>
              <a:rPr lang="en-US" sz="1200" dirty="0" smtClean="0"/>
              <a:t>External forces and vibrations</a:t>
            </a:r>
          </a:p>
          <a:p>
            <a:pPr lvl="1"/>
            <a:r>
              <a:rPr lang="en-US" sz="1200" dirty="0" smtClean="0"/>
              <a:t>Meter orientation</a:t>
            </a:r>
            <a:endParaRPr lang="en-US" sz="12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pic>
        <p:nvPicPr>
          <p:cNvPr id="7" name="Grafik 6" descr="PromassQ300_PP01_FB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79562"/>
            <a:ext cx="3112435" cy="36710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49F1475-A1C0-40EE-8866-C3CD7B0FFEBE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Sensitivities and accuracies - </a:t>
                </a:r>
                <a:r>
                  <a:rPr lang="en-US" dirty="0" err="1"/>
                  <a:t>Process</a:t>
                </a:r>
                <a:r>
                  <a:rPr lang="en-US" dirty="0"/>
                  <a:t> </a:t>
                </a:r>
                <a:r>
                  <a:rPr lang="en-US" dirty="0" err="1" smtClean="0"/>
                  <a:t>influences</a:t>
                </a:r>
                <a:r>
                  <a:rPr lang="en-US" dirty="0" smtClean="0"/>
                  <a:t> - </a:t>
                </a:r>
                <a:r>
                  <a:rPr lang="en-US" dirty="0"/>
                  <a:t>Fluid </a:t>
                </a:r>
                <a:r>
                  <a:rPr lang="en-US" dirty="0" err="1"/>
                  <a:t>temperature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746" t="-2777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Compensate Young's Modulus</a:t>
            </a:r>
          </a:p>
          <a:p>
            <a:r>
              <a:rPr lang="en-US" dirty="0" smtClean="0"/>
              <a:t>Two PT1000 at inlet and outlet</a:t>
            </a:r>
          </a:p>
          <a:p>
            <a:r>
              <a:rPr lang="en-US" dirty="0" smtClean="0"/>
              <a:t>To cover temperature gradients</a:t>
            </a:r>
          </a:p>
          <a:p>
            <a:r>
              <a:rPr lang="en-US" dirty="0" smtClean="0"/>
              <a:t>To provide redundancy  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02" y="1023578"/>
            <a:ext cx="5376598" cy="347222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211710"/>
            <a:ext cx="3252590" cy="237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5F69E38-FD31-480E-B788-9D03E7CFDCB6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Sensitivities and accuracies - </a:t>
                </a:r>
                <a:r>
                  <a:rPr lang="en-US" dirty="0" err="1"/>
                  <a:t>Process</a:t>
                </a:r>
                <a:r>
                  <a:rPr lang="en-US" dirty="0"/>
                  <a:t> </a:t>
                </a:r>
                <a:r>
                  <a:rPr lang="en-US" dirty="0" err="1" smtClean="0"/>
                  <a:t>influences</a:t>
                </a:r>
                <a:r>
                  <a:rPr lang="en-US" dirty="0" smtClean="0"/>
                  <a:t> - </a:t>
                </a:r>
                <a:r>
                  <a:rPr lang="en-US" dirty="0"/>
                  <a:t>Fluid </a:t>
                </a:r>
                <a:r>
                  <a:rPr lang="en-US" dirty="0" err="1"/>
                  <a:t>temperature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746" t="-2777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Temperature specification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 smtClean="0"/>
              <a:t>Development Process and Third Party Test Results of a </a:t>
            </a:r>
            <a:r>
              <a:rPr lang="en-US" dirty="0" err="1" smtClean="0"/>
              <a:t>Coriolis</a:t>
            </a:r>
            <a:r>
              <a:rPr lang="en-US" dirty="0" smtClean="0"/>
              <a:t> Mass Flow Meter with Superior Density Performance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634" y="951570"/>
            <a:ext cx="5188826" cy="3474000"/>
          </a:xfrm>
          <a:prstGeom prst="rect">
            <a:avLst/>
          </a:prstGeo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1D52C06-AF58-457D-BB1F-85ECB9EDC150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A. Rieder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EH1208"/>
  <p:tag name="LANGUAGE" val="1"/>
  <p:tag name="LOGOOPTIMIZATION" val="0"/>
  <p:tag name="CLASSIFICATIO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Hid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" val="Solutions\SR_Flow-Metering-Solutions.jpg"/>
  <p:tag name="SHAPETYPE" val="imgTitleImage"/>
</p:tagLst>
</file>

<file path=ppt/theme/theme1.xml><?xml version="1.0" encoding="utf-8"?>
<a:theme xmlns:a="http://schemas.openxmlformats.org/drawingml/2006/main" name="E+H_WideScreen">
  <a:themeElements>
    <a:clrScheme name="E+H">
      <a:dk1>
        <a:srgbClr val="000000"/>
      </a:dk1>
      <a:lt1>
        <a:srgbClr val="FFFFFF"/>
      </a:lt1>
      <a:dk2>
        <a:srgbClr val="506671"/>
      </a:dk2>
      <a:lt2>
        <a:srgbClr val="009EE3"/>
      </a:lt2>
      <a:accent1>
        <a:srgbClr val="AED3E7"/>
      </a:accent1>
      <a:accent2>
        <a:srgbClr val="007CAA"/>
      </a:accent2>
      <a:accent3>
        <a:srgbClr val="00597A"/>
      </a:accent3>
      <a:accent4>
        <a:srgbClr val="009EE3"/>
      </a:accent4>
      <a:accent5>
        <a:srgbClr val="7B0040"/>
      </a:accent5>
      <a:accent6>
        <a:srgbClr val="506671"/>
      </a:accent6>
      <a:hlink>
        <a:srgbClr val="009EE3"/>
      </a:hlink>
      <a:folHlink>
        <a:srgbClr val="8FA2AC"/>
      </a:folHlink>
    </a:clrScheme>
    <a:fontScheme name="E+H Serif">
      <a:majorFont>
        <a:latin typeface="E+H Serif"/>
        <a:ea typeface=""/>
        <a:cs typeface=""/>
      </a:majorFont>
      <a:minorFont>
        <a:latin typeface="E+H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CAA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rgbClr val="000000"/>
            </a:solidFill>
            <a:latin typeface="E+H Serif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7CA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E+H Serif" pitchFamily="18" charset="0"/>
          </a:defRPr>
        </a:defPPr>
      </a:lstStyle>
    </a:txDef>
  </a:objectDefaults>
  <a:extraClrSchemeLst>
    <a:extraClrScheme>
      <a:clrScheme name="Endress+Hauser">
        <a:dk1>
          <a:srgbClr val="000000"/>
        </a:dk1>
        <a:lt1>
          <a:srgbClr val="FFFFFF"/>
        </a:lt1>
        <a:dk2>
          <a:srgbClr val="506671"/>
        </a:dk2>
        <a:lt2>
          <a:srgbClr val="009EE3"/>
        </a:lt2>
        <a:accent1>
          <a:srgbClr val="AED3E7"/>
        </a:accent1>
        <a:accent2>
          <a:srgbClr val="007CAA"/>
        </a:accent2>
        <a:accent3>
          <a:srgbClr val="00597A"/>
        </a:accent3>
        <a:accent4>
          <a:srgbClr val="009EE3"/>
        </a:accent4>
        <a:accent5>
          <a:srgbClr val="7B0040"/>
        </a:accent5>
        <a:accent6>
          <a:srgbClr val="506671"/>
        </a:accent6>
        <a:hlink>
          <a:srgbClr val="009EE3"/>
        </a:hlink>
        <a:folHlink>
          <a:srgbClr val="8FA2AC"/>
        </a:folHlink>
      </a:clrScheme>
    </a:extraClrScheme>
  </a:extraClrSchemeLst>
  <a:extLst>
    <a:ext uri="{05A4C25C-085E-4340-85A3-A5531E510DB2}">
      <thm15:themeFamily xmlns:thm15="http://schemas.microsoft.com/office/thememl/2012/main" xmlns="" name="E+H_WideScreen_20160530(1).potx" id="{6CAD8195-59E3-4C52-BE71-734DD6637A95}" vid="{F401B023-94A0-4F5A-A298-2E9BECE15B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+H Serif">
      <a:majorFont>
        <a:latin typeface="E+H Serif"/>
        <a:ea typeface=""/>
        <a:cs typeface="E+H Serif Asia_ME"/>
      </a:majorFont>
      <a:minorFont>
        <a:latin typeface="E+H Serif"/>
        <a:ea typeface=""/>
        <a:cs typeface="E+H Serif Asia_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E+H Serif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E+H Serif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+H Serif">
      <a:majorFont>
        <a:latin typeface="E+H Serif"/>
        <a:ea typeface=""/>
        <a:cs typeface="E+H Serif Asia_ME"/>
      </a:majorFont>
      <a:minorFont>
        <a:latin typeface="E+H Serif"/>
        <a:ea typeface=""/>
        <a:cs typeface="E+H Serif Asia_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E+H Serif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E+H Serif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1142</Words>
  <Application>Microsoft Office PowerPoint</Application>
  <PresentationFormat>Bildschirmpräsentation (16:9)</PresentationFormat>
  <Paragraphs>172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E+H_WideScreen</vt:lpstr>
      <vt:lpstr>Development Process and Third Party Test Results of a  Coriolis Mass Flow Meter with Superior Density Performance</vt:lpstr>
      <vt:lpstr>Overview</vt:lpstr>
      <vt:lpstr>Introduction</vt:lpstr>
      <vt:lpstr>Flow Meter - Design</vt:lpstr>
      <vt:lpstr>Flow Meter – Internal Structure</vt:lpstr>
      <vt:lpstr>Flow Meter – Working Principle</vt:lpstr>
      <vt:lpstr>Sensitivities and accuracies </vt:lpstr>
      <vt:lpstr>Sensitivities and accuracies - Process influences - Fluid temperature T_m    </vt:lpstr>
      <vt:lpstr>Sensitivities and accuracies - Process influences - Fluid temperature T_m   </vt:lpstr>
      <vt:lpstr>Sensitivities and accuracies - Process influences - Process pressure p   </vt:lpstr>
      <vt:lpstr>Sensitivities and accuracies - Process influences - Flow velocity v   </vt:lpstr>
      <vt:lpstr>Sensitivities and accuracies – Fluid properties - Fluid density ρ   </vt:lpstr>
      <vt:lpstr>Sensitivities and accuracies – Fluid properties - Fluid viscosity η   </vt:lpstr>
      <vt:lpstr>Sensitivities and accuracies – Fluid properties – Entrained gas  </vt:lpstr>
      <vt:lpstr>Sensitivities and accuracies – Fluid properties - Corrosion, abrasion and coating  </vt:lpstr>
      <vt:lpstr>Sensitivities and accuracies – Environmental effects – Temperature and radiation</vt:lpstr>
      <vt:lpstr>Sensitivities and accuracies – Environmental effects - Forces and vibrations </vt:lpstr>
      <vt:lpstr>Sensitivities and accuracies – Environmental effects - Meter orientation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Process and Third Party Test Results of a  Coriolis Mass Flow Meter with Superior Density Performance</dc:title>
  <dc:creator>Alfred Rieder</dc:creator>
  <cp:lastModifiedBy>Alfred Rieder</cp:lastModifiedBy>
  <cp:revision>60</cp:revision>
  <dcterms:created xsi:type="dcterms:W3CDTF">2012-12-11T12:14:36Z</dcterms:created>
  <dcterms:modified xsi:type="dcterms:W3CDTF">2016-09-06T14:07:12Z</dcterms:modified>
</cp:coreProperties>
</file>